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0" r:id="rId9"/>
    <p:sldId id="268" r:id="rId10"/>
    <p:sldId id="272" r:id="rId11"/>
    <p:sldId id="274" r:id="rId12"/>
    <p:sldId id="278" r:id="rId13"/>
    <p:sldId id="279" r:id="rId14"/>
    <p:sldId id="280" r:id="rId15"/>
    <p:sldId id="277" r:id="rId16"/>
    <p:sldId id="269" r:id="rId17"/>
    <p:sldId id="270" r:id="rId18"/>
    <p:sldId id="271" r:id="rId19"/>
    <p:sldId id="326" r:id="rId20"/>
    <p:sldId id="281" r:id="rId21"/>
    <p:sldId id="261" r:id="rId22"/>
    <p:sldId id="287" r:id="rId23"/>
    <p:sldId id="286" r:id="rId24"/>
    <p:sldId id="295" r:id="rId25"/>
    <p:sldId id="282" r:id="rId26"/>
    <p:sldId id="283" r:id="rId27"/>
    <p:sldId id="284" r:id="rId28"/>
    <p:sldId id="285" r:id="rId29"/>
    <p:sldId id="288" r:id="rId30"/>
    <p:sldId id="290" r:id="rId31"/>
    <p:sldId id="291" r:id="rId32"/>
    <p:sldId id="292" r:id="rId33"/>
    <p:sldId id="293" r:id="rId34"/>
    <p:sldId id="294" r:id="rId35"/>
    <p:sldId id="289" r:id="rId36"/>
    <p:sldId id="296" r:id="rId37"/>
    <p:sldId id="297" r:id="rId38"/>
    <p:sldId id="298" r:id="rId39"/>
    <p:sldId id="299" r:id="rId40"/>
    <p:sldId id="300" r:id="rId41"/>
    <p:sldId id="313" r:id="rId42"/>
    <p:sldId id="301" r:id="rId43"/>
    <p:sldId id="302" r:id="rId44"/>
    <p:sldId id="311" r:id="rId45"/>
    <p:sldId id="262" r:id="rId46"/>
    <p:sldId id="312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5" r:id="rId57"/>
    <p:sldId id="323" r:id="rId58"/>
    <p:sldId id="324" r:id="rId59"/>
    <p:sldId id="263" r:id="rId60"/>
    <p:sldId id="264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Corbel" panose="020B050302020402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AD4"/>
    <a:srgbClr val="86ABD8"/>
    <a:srgbClr val="AFD787"/>
    <a:srgbClr val="DA8484"/>
    <a:srgbClr val="F8F8F8"/>
    <a:srgbClr val="669933"/>
    <a:srgbClr val="822727"/>
    <a:srgbClr val="2D588A"/>
    <a:srgbClr val="673287"/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492" y="84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5c69692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5c69692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5c69692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696922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696922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5c6969226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c696922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c6969226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a5c6969226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c696922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c696922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a5c696922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c696922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c6969226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a5c6969226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c69692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c696922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5c69692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69692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696922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a5c696922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00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c696922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c6969226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5c6969226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c69692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c696922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a5c696922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58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60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2020-dlb-2-cnn-classification.ipynb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75.pn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g"/><Relationship Id="rId19" Type="http://schemas.openxmlformats.org/officeDocument/2006/relationships/image" Target="../media/image73.pn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2020-dlb-3-cnn-segmentation.ipynb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2" Type="http://schemas.openxmlformats.org/officeDocument/2006/relationships/image" Target="../media/image15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22.png"/><Relationship Id="rId14" Type="http://schemas.openxmlformats.org/officeDocument/2006/relationships/image" Target="../media/image2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15.7298594" TargetMode="External"/><Relationship Id="rId3" Type="http://schemas.openxmlformats.org/officeDocument/2006/relationships/hyperlink" Target="https://doi.org/10.1113/jphysiol.1962.sp006837" TargetMode="External"/><Relationship Id="rId7" Type="http://schemas.openxmlformats.org/officeDocument/2006/relationships/hyperlink" Target="http://www.robots.ox.ac.uk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http:/dx.doi.org/10.1016/j.protcy.2014.09.007" TargetMode="External"/><Relationship Id="rId11" Type="http://schemas.openxmlformats.org/officeDocument/2006/relationships/hyperlink" Target="https://doi.org/10.1007/978-3-319-24574-4_28" TargetMode="External"/><Relationship Id="rId5" Type="http://schemas.openxmlformats.org/officeDocument/2006/relationships/hyperlink" Target="http://arxiv.org/abs/1603.07285" TargetMode="External"/><Relationship Id="rId10" Type="http://schemas.openxmlformats.org/officeDocument/2006/relationships/hyperlink" Target="https://doi.org/10.1109/TPAMI.2016.2572683" TargetMode="External"/><Relationship Id="rId4" Type="http://schemas.openxmlformats.org/officeDocument/2006/relationships/hyperlink" Target="https://doi.org/10.1109/5.726791" TargetMode="External"/><Relationship Id="rId9" Type="http://schemas.openxmlformats.org/officeDocument/2006/relationships/hyperlink" Target="https://doi.org/10.1109/CVPR.2016.9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Deep</a:t>
            </a:r>
            <a:r>
              <a:rPr lang="nl-BE"/>
              <a:t>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10</a:t>
            </a:fld>
            <a:endParaRPr 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93254"/>
              </p:ext>
            </p:extLst>
          </p:nvPr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864B80-5E7D-477A-95B9-4B7F79BAA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919951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B06E44-C789-4E6F-9C97-64F5DD776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090446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34CC58-C490-407F-888C-7BFEEE7FD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92969"/>
              </p:ext>
            </p:extLst>
          </p:nvPr>
        </p:nvGraphicFramePr>
        <p:xfrm>
          <a:off x="992187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C092D40-33B1-41B2-A674-6E54A9235791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B38257C5-01C3-4044-9F5F-ADB001E3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D9D2ECE-128F-4554-B80B-140ACA940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30598B-00EE-433D-996D-AA5836831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88EB74-860B-4E95-B7E0-085F1DCEA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FEE2BA7-7795-42C4-B153-C7A96CC66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1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052175"/>
              </p:ext>
            </p:extLst>
          </p:nvPr>
        </p:nvGraphicFramePr>
        <p:xfrm>
          <a:off x="1666081" y="3323798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76679"/>
              </p:ext>
            </p:extLst>
          </p:nvPr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 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 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2FAD0CA-F42D-4212-BC1A-A34BF561D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48798"/>
              </p:ext>
            </p:extLst>
          </p:nvPr>
        </p:nvGraphicFramePr>
        <p:xfrm>
          <a:off x="8851898" y="385298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5074CDC5-84C2-4B59-AC9B-8CDC67B99E6C}"/>
              </a:ext>
            </a:extLst>
          </p:cNvPr>
          <p:cNvSpPr/>
          <p:nvPr/>
        </p:nvSpPr>
        <p:spPr>
          <a:xfrm>
            <a:off x="8851898" y="385418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B88077-E68F-4A42-AEA6-38B11F244238}"/>
              </a:ext>
            </a:extLst>
          </p:cNvPr>
          <p:cNvSpPr/>
          <p:nvPr/>
        </p:nvSpPr>
        <p:spPr>
          <a:xfrm>
            <a:off x="9524206" y="3854666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A71F829-578E-415C-83D5-21C26576D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C8C981-CEDA-41F4-84AD-16B002CCD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BA30-FF1C-44D1-AEC2-E05168CCC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BC408FE-60CB-49AC-AD58-6BDF496E3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17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33664"/>
              </p:ext>
            </p:extLst>
          </p:nvPr>
        </p:nvGraphicFramePr>
        <p:xfrm>
          <a:off x="989014" y="3872974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7D4858B-C0BC-4D86-8A24-9A87ED099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445104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6C3D558-15B6-486B-AD94-6A78610ADD26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5AB8E-CA89-4549-9F71-0681B3762155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F5090D-A9E9-4764-98B8-334850346758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B546C-D072-4360-80A0-EB7EA719F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FF52D5-CFE8-4EDF-9344-C512BFD9D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310FEB6-7406-4BAC-81CD-78A14EBB5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AB6DED-066C-4F77-9A41-696107F4C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0CE9FF0-8809-4782-B605-05EEFDD55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73345"/>
              </p:ext>
            </p:extLst>
          </p:nvPr>
        </p:nvGraphicFramePr>
        <p:xfrm>
          <a:off x="1666081" y="3876972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FF681E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400"/>
                  <a:buFont typeface="Corbel"/>
                  <a:buChar char="•"/>
                  <a:defRPr sz="24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7C7C7C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1B2944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2+3−2−4+4+3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0−1+0+3+2−1−4+6+2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0−3+0+2+2−3−4+6+3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2+0+2+3−2−6+6+4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58645A05-BA3F-44EC-8AE3-55903C1F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24" y="1506780"/>
                <a:ext cx="5806274" cy="1213207"/>
              </a:xfrm>
              <a:prstGeom prst="rect">
                <a:avLst/>
              </a:prstGeom>
              <a:blipFill>
                <a:blip r:embed="rId3"/>
                <a:stretch>
                  <a:fillRect b="-20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708511"/>
              </p:ext>
            </p:extLst>
          </p:nvPr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E06587-D4C4-42E4-B97E-0AFF38792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5ECBD9-277B-4DC6-BDE7-A878F5614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953ED89-57C8-421C-AAF8-030B6385B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C60DA2E-3890-4B8C-93AA-7CB8AF99C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5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F782-A41C-4F00-9E7E-C1075F57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341-0DAA-4978-992D-6856DA5A9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05780-AEC7-4951-9396-0DA8B2006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F52436-9560-4AE5-B15F-A4BE539897B9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31940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/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171F8A-A822-4B91-85EA-58366E0B8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25" y="5780411"/>
                <a:ext cx="40267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/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C8AD355-2917-4D1A-ACC5-4C1AC6D5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4" y="5349627"/>
                <a:ext cx="4171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/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640904E-6A71-4F06-B114-9183C0437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372" y="5270897"/>
                <a:ext cx="80201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8275939-61A3-4F60-B194-BE227F8082A1}"/>
              </a:ext>
            </a:extLst>
          </p:cNvPr>
          <p:cNvGraphicFramePr>
            <a:graphicFrameLocks noGrp="1"/>
          </p:cNvGraphicFramePr>
          <p:nvPr/>
        </p:nvGraphicFramePr>
        <p:xfrm>
          <a:off x="5082778" y="3598187"/>
          <a:ext cx="2026443" cy="1672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-2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accent6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05110-63DE-48E3-AA4F-2C38F9AFA5BB}"/>
              </a:ext>
            </a:extLst>
          </p:cNvPr>
          <p:cNvGraphicFramePr>
            <a:graphicFrameLocks noGrp="1"/>
          </p:cNvGraphicFramePr>
          <p:nvPr/>
        </p:nvGraphicFramePr>
        <p:xfrm>
          <a:off x="8851898" y="3860445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67CD934-83F1-43F6-ACED-92799DBFE4F0}"/>
              </a:ext>
            </a:extLst>
          </p:cNvPr>
          <p:cNvSpPr/>
          <p:nvPr/>
        </p:nvSpPr>
        <p:spPr>
          <a:xfrm>
            <a:off x="8851898" y="3861642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5C1D79-638B-44EE-839B-0FD918F57190}"/>
              </a:ext>
            </a:extLst>
          </p:cNvPr>
          <p:cNvSpPr/>
          <p:nvPr/>
        </p:nvSpPr>
        <p:spPr>
          <a:xfrm>
            <a:off x="9524206" y="3862124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7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4A1B92-9B5B-4B9E-848F-B1BAE2197C2C}"/>
              </a:ext>
            </a:extLst>
          </p:cNvPr>
          <p:cNvSpPr/>
          <p:nvPr/>
        </p:nvSpPr>
        <p:spPr>
          <a:xfrm>
            <a:off x="8851898" y="4409390"/>
            <a:ext cx="672308" cy="547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E9F9-02B1-4A2F-9CE7-6F6344D3BC98}"/>
              </a:ext>
            </a:extLst>
          </p:cNvPr>
          <p:cNvSpPr/>
          <p:nvPr/>
        </p:nvSpPr>
        <p:spPr>
          <a:xfrm>
            <a:off x="9526587" y="4418811"/>
            <a:ext cx="672308" cy="54774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/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BE816-A17D-4C2C-9F64-141A1450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4" y="4047989"/>
                <a:ext cx="57579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/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84691F-623A-4628-BD62-03A0A9686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334" y="4047989"/>
                <a:ext cx="71045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326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0937-9D43-4B16-AE5C-EB058259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C06A-E015-4ACA-A73B-98A08E713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C1716-620C-4D72-85B5-A4F2FB73C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15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9C408-339C-4841-B68A-A54684AD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19" y="2525448"/>
            <a:ext cx="10162162" cy="37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7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5B875-4825-4F1E-9C80-D578A613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796064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Padding: </a:t>
            </a:r>
          </a:p>
          <a:p>
            <a:r>
              <a:rPr lang="en-US" sz="2400" dirty="0"/>
              <a:t>The convolution kernels cannot go beyond the edges</a:t>
            </a:r>
          </a:p>
          <a:p>
            <a:pPr marL="5080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 Output dimensions are smaller</a:t>
            </a:r>
            <a:endParaRPr lang="en-US" sz="2400" dirty="0"/>
          </a:p>
          <a:p>
            <a:r>
              <a:rPr lang="en-US" sz="2400" dirty="0"/>
              <a:t>Create fictive values beyond the edges</a:t>
            </a:r>
          </a:p>
          <a:p>
            <a:pPr lvl="1"/>
            <a:r>
              <a:rPr lang="en-US" sz="2000" dirty="0"/>
              <a:t>Zero</a:t>
            </a:r>
          </a:p>
          <a:p>
            <a:pPr lvl="1"/>
            <a:r>
              <a:rPr lang="en-US" sz="2000" dirty="0"/>
              <a:t>Reflection</a:t>
            </a:r>
          </a:p>
          <a:p>
            <a:pPr lvl="1"/>
            <a:r>
              <a:rPr lang="en-US" sz="2000" dirty="0"/>
              <a:t>Replication</a:t>
            </a:r>
          </a:p>
          <a:p>
            <a:pPr lvl="1"/>
            <a:r>
              <a:rPr lang="en-US" sz="2000" dirty="0"/>
              <a:t>Circular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A8D82-8DC7-4D83-AF7F-96DE8AFF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48" y="608299"/>
            <a:ext cx="2324100" cy="2466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B3EBF4-5DE0-4341-8797-AACCE4CD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49" y="3513222"/>
            <a:ext cx="2621298" cy="29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Stride: </a:t>
                </a:r>
              </a:p>
              <a:p>
                <a:r>
                  <a:rPr lang="en-US" dirty="0"/>
                  <a:t>Instead of sliding over the image in a pixel-by-pixel fashion, slide over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pixels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called the stride of the convolution</a:t>
                </a:r>
              </a:p>
              <a:p>
                <a:r>
                  <a:rPr lang="en-US" dirty="0"/>
                  <a:t>A stride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downsamples</a:t>
                </a:r>
                <a:r>
                  <a:rPr lang="en-US" dirty="0"/>
                  <a:t> the input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329136" cy="4274256"/>
              </a:xfrm>
              <a:blipFill>
                <a:blip r:embed="rId2"/>
                <a:stretch>
                  <a:fillRect l="-1487" r="-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AB5C1-CE86-4D39-8E59-7F9A43F0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842" y="2271409"/>
            <a:ext cx="2800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225-8C90-4E85-AFBD-3B9F1138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Dilation: </a:t>
                </a:r>
              </a:p>
              <a:p>
                <a:r>
                  <a:rPr lang="en-US" dirty="0"/>
                  <a:t>The classical convolution combines neighboring pixels to obtain the result</a:t>
                </a:r>
              </a:p>
              <a:p>
                <a:r>
                  <a:rPr lang="en-US" dirty="0"/>
                  <a:t>Dilated convolution combine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pixels to obtain the result</a:t>
                </a:r>
              </a:p>
              <a:p>
                <a:r>
                  <a:rPr lang="en-US" dirty="0"/>
                  <a:t>Useful to increase the receptive field of the convolution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35B875-4825-4F1E-9C80-D578A613B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508" r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EB00B-D5A1-4A88-88C7-79D0C769B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E9B82-BB10-40EA-A2CB-5936D3DD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34" y="2164402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0DDD-B945-49F7-A467-C75BB667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F224F-5D19-4B9C-8639-78133D8E4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Example: kernel size, padding, stride, dilation?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FB188-6709-452B-A68D-F88AD06651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ABE85-55A8-4A36-80A1-EA53878F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02" y="2704162"/>
            <a:ext cx="2643188" cy="2549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5AC84-8B43-44F5-942D-141DCAB9CE94}"/>
              </a:ext>
            </a:extLst>
          </p:cNvPr>
          <p:cNvSpPr txBox="1"/>
          <p:nvPr/>
        </p:nvSpPr>
        <p:spPr>
          <a:xfrm>
            <a:off x="2342654" y="5402243"/>
            <a:ext cx="115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Kernel size: 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Padding: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Stride: 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Dilation: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C7383-EF23-47DA-87AB-1E3BE14D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09" y="2704161"/>
            <a:ext cx="2643188" cy="2549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F5DD38-A0C6-4304-9E4D-71E0773E1318}"/>
              </a:ext>
            </a:extLst>
          </p:cNvPr>
          <p:cNvSpPr txBox="1"/>
          <p:nvPr/>
        </p:nvSpPr>
        <p:spPr>
          <a:xfrm>
            <a:off x="8694861" y="5402243"/>
            <a:ext cx="115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Kernel size: 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Padding: 0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Stride: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Dilation: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4FE9F-D658-429C-B79C-8ECFB6A446CA}"/>
              </a:ext>
            </a:extLst>
          </p:cNvPr>
          <p:cNvSpPr txBox="1"/>
          <p:nvPr/>
        </p:nvSpPr>
        <p:spPr>
          <a:xfrm>
            <a:off x="5482886" y="5402242"/>
            <a:ext cx="115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Kernel size: 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Padding: 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Stride: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Dilation: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709D96-713D-479B-8508-8FB102C8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593" y="2704160"/>
            <a:ext cx="2188814" cy="254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7AD9-EAA2-4D21-86D4-F501EBF2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2000" dirty="0"/>
                  <a:t>The output size of a convolution depends on: </a:t>
                </a:r>
              </a:p>
              <a:p>
                <a:r>
                  <a:rPr lang="en-US" sz="2000" dirty="0"/>
                  <a:t>The kernel size</a:t>
                </a:r>
              </a:p>
              <a:p>
                <a:r>
                  <a:rPr lang="en-US" sz="2000" dirty="0"/>
                  <a:t>Padding</a:t>
                </a:r>
              </a:p>
              <a:p>
                <a:r>
                  <a:rPr lang="en-US" sz="2000" dirty="0"/>
                  <a:t>Stride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Dilation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marL="50800" indent="0">
                  <a:buNone/>
                </a:pPr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Typical convolution that does not change the output size: half padding,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Always choose these parameters with care!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To calculate the output size of a specific convolution: Dumoulin &amp; </a:t>
                </a:r>
                <a:r>
                  <a:rPr lang="en-US" sz="2000" dirty="0" err="1">
                    <a:sym typeface="Wingdings" panose="05000000000000000000" pitchFamily="2" charset="2"/>
                  </a:rPr>
                  <a:t>Visin</a:t>
                </a:r>
                <a:r>
                  <a:rPr lang="en-US" sz="2000" dirty="0">
                    <a:sym typeface="Wingdings" panose="05000000000000000000" pitchFamily="2" charset="2"/>
                  </a:rPr>
                  <a:t>, 2016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063DFF-5513-4DF5-9A0C-82558BE8A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5C9BE-3C5C-427B-BCCF-6F5B82FF14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58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Classification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8403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correlated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23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020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A2CE4C0-D91C-4F25-9AEA-88EB1F5B850D}"/>
              </a:ext>
            </a:extLst>
          </p:cNvPr>
          <p:cNvGrpSpPr/>
          <p:nvPr/>
        </p:nvGrpSpPr>
        <p:grpSpPr>
          <a:xfrm>
            <a:off x="3519739" y="3622860"/>
            <a:ext cx="2727716" cy="2727716"/>
            <a:chOff x="1593940" y="3045040"/>
            <a:chExt cx="3127159" cy="3127159"/>
          </a:xfrm>
          <a:scene3d>
            <a:camera prst="isometricOffAxis2Right"/>
            <a:lightRig rig="threePt" dir="t"/>
          </a:scene3d>
        </p:grpSpPr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17C2E036-6488-4FC4-AF53-F8470F7A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3940" y="3045040"/>
              <a:ext cx="3127159" cy="3127159"/>
            </a:xfrm>
            <a:prstGeom prst="rect">
              <a:avLst/>
            </a:prstGeom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663BB72B-B8C8-4304-87BC-EE89919A6E41}"/>
                </a:ext>
              </a:extLst>
            </p:cNvPr>
            <p:cNvGrpSpPr/>
            <p:nvPr/>
          </p:nvGrpSpPr>
          <p:grpSpPr>
            <a:xfrm>
              <a:off x="1619340" y="3076508"/>
              <a:ext cx="3076359" cy="3064223"/>
              <a:chOff x="862300" y="3070440"/>
              <a:chExt cx="3076359" cy="3064223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C448F941-FADF-48BD-95C4-63C1B3746289}"/>
                  </a:ext>
                </a:extLst>
              </p:cNvPr>
              <p:cNvGrpSpPr/>
              <p:nvPr/>
            </p:nvGrpSpPr>
            <p:grpSpPr>
              <a:xfrm>
                <a:off x="862300" y="3070440"/>
                <a:ext cx="3076359" cy="288710"/>
                <a:chOff x="863600" y="3070440"/>
                <a:chExt cx="3076359" cy="288710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A56826A4-18C9-4C5F-B8B7-580855FF976C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86E2158B-EF9E-4A0A-9FF5-8D84F60E93F2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4C34B221-14A7-4865-9DAC-4759C25969D8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A16D2048-7C11-4957-9A1E-37C5BBCD390C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15D8AB0C-41DD-481C-9D9E-E8709CBB1D2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9B80F475-152B-4A2E-AF19-8416731C797C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6D2A6534-3173-4753-A485-52050A67D207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AF71B488-041A-4147-BAAD-5A1D406B68D4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3125FB70-467E-4DE1-82FF-75B03CEE5A21}"/>
                  </a:ext>
                </a:extLst>
              </p:cNvPr>
              <p:cNvGrpSpPr/>
              <p:nvPr/>
            </p:nvGrpSpPr>
            <p:grpSpPr>
              <a:xfrm>
                <a:off x="862300" y="3417379"/>
                <a:ext cx="3076359" cy="288710"/>
                <a:chOff x="863600" y="3070440"/>
                <a:chExt cx="3076359" cy="288710"/>
              </a:xfrm>
            </p:grpSpPr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38E65BA1-6AB1-493D-BD57-8389C7751603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1CFDB90-3D10-4642-9CED-011D70C98470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DF95BE12-7CEA-420E-B836-5FC3C8FC5A6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971121-3B42-4DAF-AD08-35D68FB12F49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897F7866-B332-429A-B053-5F8DAD7CF95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9F2CA2AC-FCFC-4996-9EE6-CF5BEE7EDB9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2D8C38C8-8F5D-4AFC-90BE-878E7086D62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221381AB-993D-4EED-BD43-EBF5F1C4100E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AA9DF85F-3173-4D6F-9FA3-632D2F43E8D4}"/>
                  </a:ext>
                </a:extLst>
              </p:cNvPr>
              <p:cNvGrpSpPr/>
              <p:nvPr/>
            </p:nvGrpSpPr>
            <p:grpSpPr>
              <a:xfrm>
                <a:off x="862300" y="4458196"/>
                <a:ext cx="3076359" cy="288710"/>
                <a:chOff x="863600" y="3070440"/>
                <a:chExt cx="3076359" cy="288710"/>
              </a:xfrm>
            </p:grpSpPr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AA536333-4A19-4098-B6A2-849EC4146B4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3BD4711B-3539-4EFF-B9B5-EFBC6C1CE0D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EEECFDDD-0B1C-4AB3-98B4-699F2AF1C4CF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FC48B585-BC20-4E0F-875C-0F901556E01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961629F6-13E8-44A1-9B03-58A477B7D708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B6E944A4-6928-440F-92A2-77D110AD0520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BEE11C8B-952D-4A13-AFCF-0F6E0E520E4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B1F80EAD-3A4E-4072-8FD1-CC20BBD505AC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8E2D8355-8AEE-4508-8C8F-758186E4CE6D}"/>
                  </a:ext>
                </a:extLst>
              </p:cNvPr>
              <p:cNvGrpSpPr/>
              <p:nvPr/>
            </p:nvGrpSpPr>
            <p:grpSpPr>
              <a:xfrm>
                <a:off x="862300" y="4805135"/>
                <a:ext cx="3076359" cy="288710"/>
                <a:chOff x="863600" y="3070440"/>
                <a:chExt cx="3076359" cy="288710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DB1FA442-ED61-42E5-A652-9D3D044C6875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118D3248-1C2F-4432-BE06-95BB32D6B264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1DCEBD5B-1D53-489C-97E8-9680608D9B42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7F18E82D-BE1D-443A-B9EF-12041E935D91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10AB30BE-2E5F-4BA7-BBFA-55EE3591326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EEF2FBA6-ED02-4652-BD09-446E3EA417A3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164C77B9-3787-41E8-BA9E-02DF319980EF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4C879D9F-057C-4F62-85B5-E8436F93B961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23D33F1-FAFA-4682-AA34-F3556B537540}"/>
                  </a:ext>
                </a:extLst>
              </p:cNvPr>
              <p:cNvGrpSpPr/>
              <p:nvPr/>
            </p:nvGrpSpPr>
            <p:grpSpPr>
              <a:xfrm>
                <a:off x="862300" y="5152074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86DD5CC9-EC25-4143-B4AA-8716DBDA951A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065AE459-6AD2-4877-905B-1CFA48C4CB0A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3CF11B22-CA72-4703-885C-CAAD3EA1522A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EB25208B-4DCD-40A4-B2B1-2C4905B5417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7460E005-32A9-4A3C-BA31-679601663BB4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138CE4FF-A2A5-4A8B-967E-21B7DEEC5A1D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solidFill>
                  <a:srgbClr val="F8F8F8">
                    <a:alpha val="50196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B3D0184F-0CEB-4B82-B577-065E6EFE787A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CB3A6174-D4D6-466A-ABE2-C022593FDF32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BFC26A9-A0E8-400D-8358-2EFD740B1567}"/>
                  </a:ext>
                </a:extLst>
              </p:cNvPr>
              <p:cNvGrpSpPr/>
              <p:nvPr/>
            </p:nvGrpSpPr>
            <p:grpSpPr>
              <a:xfrm>
                <a:off x="862300" y="549901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B66BB451-06A9-4B02-B797-61FEC450BAD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1A77AFE1-DE62-49F5-A29D-F419AE27776C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408F0E4A-6FE6-47A9-871D-2BD36950CD2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3F89F7C3-26F2-4834-AB41-51F1086FD664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82D412A3-BDB6-423B-8C68-BD1CEE0D4631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177050F8-3F5C-42FA-9F46-2E7AEE1EC1B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7A8EA0E5-B6B8-40CF-B99E-1C189930CF25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E781C621-A68B-4773-8B10-7D5DDC66182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B22B690-B200-4642-8D9E-11ACB23148F0}"/>
                  </a:ext>
                </a:extLst>
              </p:cNvPr>
              <p:cNvGrpSpPr/>
              <p:nvPr/>
            </p:nvGrpSpPr>
            <p:grpSpPr>
              <a:xfrm>
                <a:off x="862300" y="5845953"/>
                <a:ext cx="3076359" cy="288710"/>
                <a:chOff x="863600" y="3070440"/>
                <a:chExt cx="3076359" cy="288710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8CA01DAC-FEB2-41EF-8F96-3C16308A0C16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4F8D2616-3447-40C1-8767-EEE715A33A21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07786C5A-AD61-4A8F-97DB-FDF31EEC6C8C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BE296AA6-834C-4A92-B7BE-37DD266C9887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BBD0FF33-0685-4D9B-878A-2B52BA631BAA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E4FD1E2-9308-4F9D-9225-ADD371DA4014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A30693C-483C-4EEE-A182-60B202105AF2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FC4C4903-9779-4FC0-A251-9DFD3945FA63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A2163924-1732-4E73-B749-B53809B079E5}"/>
                  </a:ext>
                </a:extLst>
              </p:cNvPr>
              <p:cNvGrpSpPr/>
              <p:nvPr/>
            </p:nvGrpSpPr>
            <p:grpSpPr>
              <a:xfrm>
                <a:off x="862300" y="4111257"/>
                <a:ext cx="3076359" cy="288710"/>
                <a:chOff x="863600" y="3070440"/>
                <a:chExt cx="3076359" cy="288710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ABBD2D02-DD6A-4AED-A4EB-17203956B4C4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BB065E81-0E05-47BF-8ABB-1D96CB89B445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BB15047-8CEE-4C88-92F1-0F51304FBBB0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6D079507-7439-4722-8055-FAE51C5C3E16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113A4B88-C3E8-45CD-99A2-C82623B9FBDF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59A7C85-C0C2-4EC8-AC43-727A8DFD804B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37EFF4C0-2771-419E-95E4-634104214E93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B7C71B73-4B6D-48BD-9C2E-19046544B02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2C393763-A963-4912-A24A-207593925905}"/>
                  </a:ext>
                </a:extLst>
              </p:cNvPr>
              <p:cNvGrpSpPr/>
              <p:nvPr/>
            </p:nvGrpSpPr>
            <p:grpSpPr>
              <a:xfrm>
                <a:off x="862300" y="3764318"/>
                <a:ext cx="3076359" cy="288710"/>
                <a:chOff x="863600" y="3070440"/>
                <a:chExt cx="3076359" cy="288710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231315D8-7417-4FCA-A71E-2A8544A9928B}"/>
                    </a:ext>
                  </a:extLst>
                </p:cNvPr>
                <p:cNvSpPr/>
                <p:nvPr/>
              </p:nvSpPr>
              <p:spPr>
                <a:xfrm>
                  <a:off x="86360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81848ED8-5785-423C-9EB6-D6CDA996EC57}"/>
                    </a:ext>
                  </a:extLst>
                </p:cNvPr>
                <p:cNvSpPr/>
                <p:nvPr/>
              </p:nvSpPr>
              <p:spPr>
                <a:xfrm>
                  <a:off x="126183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A4E95B27-0F8F-4665-9808-EA4BB9492439}"/>
                    </a:ext>
                  </a:extLst>
                </p:cNvPr>
                <p:cNvSpPr/>
                <p:nvPr/>
              </p:nvSpPr>
              <p:spPr>
                <a:xfrm>
                  <a:off x="1660072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CE9D4612-DEB8-4CCE-B12B-3461C294D435}"/>
                    </a:ext>
                  </a:extLst>
                </p:cNvPr>
                <p:cNvSpPr/>
                <p:nvPr/>
              </p:nvSpPr>
              <p:spPr>
                <a:xfrm>
                  <a:off x="2058308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3163C568-D4F3-4EF9-83B8-8BA65835CFEB}"/>
                    </a:ext>
                  </a:extLst>
                </p:cNvPr>
                <p:cNvSpPr/>
                <p:nvPr/>
              </p:nvSpPr>
              <p:spPr>
                <a:xfrm>
                  <a:off x="2456544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14173B1C-AB07-4D3C-B9FE-73424EB8EEF8}"/>
                    </a:ext>
                  </a:extLst>
                </p:cNvPr>
                <p:cNvSpPr/>
                <p:nvPr/>
              </p:nvSpPr>
              <p:spPr>
                <a:xfrm>
                  <a:off x="2854780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43482F6F-4B3D-43A6-8D10-6CD9FE0A53C1}"/>
                    </a:ext>
                  </a:extLst>
                </p:cNvPr>
                <p:cNvSpPr/>
                <p:nvPr/>
              </p:nvSpPr>
              <p:spPr>
                <a:xfrm>
                  <a:off x="3253016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011FFE48-511E-4B4F-BC3A-72827DE899B8}"/>
                    </a:ext>
                  </a:extLst>
                </p:cNvPr>
                <p:cNvSpPr/>
                <p:nvPr/>
              </p:nvSpPr>
              <p:spPr>
                <a:xfrm>
                  <a:off x="3651249" y="3070440"/>
                  <a:ext cx="288710" cy="288710"/>
                </a:xfrm>
                <a:prstGeom prst="ellipse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D1A236-1C3F-4F04-ABFC-86FCE387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70E43-74E7-405D-886C-1938B40F3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Convolution operation can solve this issue: </a:t>
            </a:r>
          </a:p>
          <a:p>
            <a:r>
              <a:rPr lang="en-US" sz="2400" dirty="0"/>
              <a:t>Local correlations are modeled by convolution kernels</a:t>
            </a:r>
          </a:p>
          <a:p>
            <a:r>
              <a:rPr lang="en-US" sz="2400" dirty="0"/>
              <a:t>Spatial invariance follows from the convolution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2CB83-F7B8-4E0B-8999-BD0256ADD1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24</a:t>
            </a:fld>
            <a:endParaRPr lang="nl-B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8E60C7-168E-4BBD-A10F-192E79D7BFAB}"/>
              </a:ext>
            </a:extLst>
          </p:cNvPr>
          <p:cNvGrpSpPr/>
          <p:nvPr/>
        </p:nvGrpSpPr>
        <p:grpSpPr>
          <a:xfrm>
            <a:off x="7937306" y="3598487"/>
            <a:ext cx="734954" cy="2771955"/>
            <a:chOff x="4831972" y="2820531"/>
            <a:chExt cx="787941" cy="297180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4AE5AF4-2945-4EA3-BD78-4DDA0A742AED}"/>
                </a:ext>
              </a:extLst>
            </p:cNvPr>
            <p:cNvSpPr/>
            <p:nvPr/>
          </p:nvSpPr>
          <p:spPr>
            <a:xfrm>
              <a:off x="4831972" y="282053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9C17B8-B84F-4C6C-996F-862A6BD6E3E8}"/>
                </a:ext>
              </a:extLst>
            </p:cNvPr>
            <p:cNvGrpSpPr/>
            <p:nvPr/>
          </p:nvGrpSpPr>
          <p:grpSpPr>
            <a:xfrm>
              <a:off x="4929249" y="289132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5180CDB-41CE-44E0-864B-ABF315F607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A784EB25-405F-4D77-9BAE-E6D3EFBB69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ED2AA2F5-3F29-4BD7-9652-78A09058DA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F476586-4337-4C32-9914-382E751AA0D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74804" y="4199523"/>
                    <a:ext cx="479825" cy="4289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35FC9B-0995-4D10-B59A-0A8427E33CC1}"/>
              </a:ext>
            </a:extLst>
          </p:cNvPr>
          <p:cNvCxnSpPr>
            <a:cxnSpLocks/>
          </p:cNvCxnSpPr>
          <p:nvPr/>
        </p:nvCxnSpPr>
        <p:spPr>
          <a:xfrm flipV="1">
            <a:off x="5113020" y="3992216"/>
            <a:ext cx="2804968" cy="11436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D4A5FF1-3D8C-49D0-96EE-F90A08AD13FC}"/>
              </a:ext>
            </a:extLst>
          </p:cNvPr>
          <p:cNvCxnSpPr>
            <a:cxnSpLocks/>
          </p:cNvCxnSpPr>
          <p:nvPr/>
        </p:nvCxnSpPr>
        <p:spPr>
          <a:xfrm flipV="1">
            <a:off x="5105400" y="3954780"/>
            <a:ext cx="2788920" cy="8839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89A8F2E-033E-4FDD-B09B-378EDEA8F358}"/>
              </a:ext>
            </a:extLst>
          </p:cNvPr>
          <p:cNvCxnSpPr>
            <a:cxnSpLocks/>
          </p:cNvCxnSpPr>
          <p:nvPr/>
        </p:nvCxnSpPr>
        <p:spPr>
          <a:xfrm flipV="1">
            <a:off x="5113020" y="4069080"/>
            <a:ext cx="2796540" cy="13487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4475743-2A8E-4091-B025-97DB0ADD7CAD}"/>
              </a:ext>
            </a:extLst>
          </p:cNvPr>
          <p:cNvCxnSpPr>
            <a:cxnSpLocks/>
          </p:cNvCxnSpPr>
          <p:nvPr/>
        </p:nvCxnSpPr>
        <p:spPr>
          <a:xfrm flipV="1">
            <a:off x="4953000" y="4122420"/>
            <a:ext cx="2956560" cy="13944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09AB8DF-42AE-4C6B-9D6D-5D93FF18DDB1}"/>
              </a:ext>
            </a:extLst>
          </p:cNvPr>
          <p:cNvCxnSpPr>
            <a:cxnSpLocks/>
          </p:cNvCxnSpPr>
          <p:nvPr/>
        </p:nvCxnSpPr>
        <p:spPr>
          <a:xfrm flipV="1">
            <a:off x="4792980" y="4152900"/>
            <a:ext cx="3124200" cy="14554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946606-67BA-4105-BC38-A8850E104FCC}"/>
              </a:ext>
            </a:extLst>
          </p:cNvPr>
          <p:cNvCxnSpPr>
            <a:cxnSpLocks/>
          </p:cNvCxnSpPr>
          <p:nvPr/>
        </p:nvCxnSpPr>
        <p:spPr>
          <a:xfrm flipV="1">
            <a:off x="4960620" y="4023360"/>
            <a:ext cx="2941320" cy="1196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114427A-F4FE-4EC4-9C06-541719DE7CA7}"/>
              </a:ext>
            </a:extLst>
          </p:cNvPr>
          <p:cNvCxnSpPr>
            <a:cxnSpLocks/>
          </p:cNvCxnSpPr>
          <p:nvPr/>
        </p:nvCxnSpPr>
        <p:spPr>
          <a:xfrm flipV="1">
            <a:off x="4808220" y="4053840"/>
            <a:ext cx="3086100" cy="1257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B65A7A-09FF-4DEF-91F7-381CF7F926BA}"/>
              </a:ext>
            </a:extLst>
          </p:cNvPr>
          <p:cNvCxnSpPr>
            <a:cxnSpLocks/>
          </p:cNvCxnSpPr>
          <p:nvPr/>
        </p:nvCxnSpPr>
        <p:spPr>
          <a:xfrm flipV="1">
            <a:off x="4815840" y="3970020"/>
            <a:ext cx="3086100" cy="1051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E4A70F7-F235-46AC-8F97-6B1FB4DC62A4}"/>
              </a:ext>
            </a:extLst>
          </p:cNvPr>
          <p:cNvCxnSpPr>
            <a:cxnSpLocks/>
          </p:cNvCxnSpPr>
          <p:nvPr/>
        </p:nvCxnSpPr>
        <p:spPr>
          <a:xfrm flipV="1">
            <a:off x="4960620" y="3954780"/>
            <a:ext cx="2918460" cy="9753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684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150B95E-2A01-46F8-8B62-72F441E63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05089"/>
              </p:ext>
            </p:extLst>
          </p:nvPr>
        </p:nvGraphicFramePr>
        <p:xfrm>
          <a:off x="10952973" y="681480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232005E-415E-4A26-81D4-19F6A53A5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065211"/>
              </p:ext>
            </p:extLst>
          </p:nvPr>
        </p:nvGraphicFramePr>
        <p:xfrm>
          <a:off x="8226358" y="30236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D1131EA-4DD2-4D8F-8DB7-7D836F93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For a single channel image (e.g. gray scale image): </a:t>
                </a:r>
              </a:p>
              <a:p>
                <a:r>
                  <a:rPr lang="en-US" sz="2400" dirty="0"/>
                  <a:t>Collection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convolution kernels that transform the image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different filtered images</a:t>
                </a:r>
              </a:p>
              <a:p>
                <a:r>
                  <a:rPr lang="en-US" sz="2400" dirty="0"/>
                  <a:t>The values of the convolution kernels are the parameters</a:t>
                </a:r>
              </a:p>
              <a:p>
                <a:r>
                  <a:rPr lang="en-US" sz="2400" dirty="0"/>
                  <a:t>Each output feature map has a scalar bias</a:t>
                </a:r>
              </a:p>
              <a:p>
                <a:pPr marL="533400" indent="-457200"/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01537C0A-446D-4545-8B3C-A61619E49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257800" cy="4274256"/>
              </a:xfrm>
              <a:blipFill>
                <a:blip r:embed="rId2"/>
                <a:stretch>
                  <a:fillRect l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4C4FAF-626A-4604-80E6-FEDE42C9B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92264"/>
              </p:ext>
            </p:extLst>
          </p:nvPr>
        </p:nvGraphicFramePr>
        <p:xfrm>
          <a:off x="6729996" y="48890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1AD77E-85DE-4A5B-8083-1B5A4D82D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99098"/>
              </p:ext>
            </p:extLst>
          </p:nvPr>
        </p:nvGraphicFramePr>
        <p:xfrm>
          <a:off x="7316822" y="392813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153A035-760B-40BC-A868-56748C691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17880"/>
              </p:ext>
            </p:extLst>
          </p:nvPr>
        </p:nvGraphicFramePr>
        <p:xfrm>
          <a:off x="10318977" y="1350167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3BB7F5-7B3B-4BE5-B564-9E4D74242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49517"/>
              </p:ext>
            </p:extLst>
          </p:nvPr>
        </p:nvGraphicFramePr>
        <p:xfrm>
          <a:off x="7005975" y="4188178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ED425F-C148-4631-AAEC-D9845D544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15029"/>
              </p:ext>
            </p:extLst>
          </p:nvPr>
        </p:nvGraphicFramePr>
        <p:xfrm>
          <a:off x="6739209" y="4448223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E35BE3-4AF9-49B6-A537-3038BB0DA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745355"/>
              </p:ext>
            </p:extLst>
          </p:nvPr>
        </p:nvGraphicFramePr>
        <p:xfrm>
          <a:off x="10093019" y="1529426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1413DBA-3D1B-426E-AA8F-C2854E9BE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57741"/>
              </p:ext>
            </p:extLst>
          </p:nvPr>
        </p:nvGraphicFramePr>
        <p:xfrm>
          <a:off x="9882689" y="1708685"/>
          <a:ext cx="952192" cy="78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096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476096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39298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96901" marR="96901" marT="48450" marB="4845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2BC54FB-2377-4218-8843-96C20246DE55}"/>
              </a:ext>
            </a:extLst>
          </p:cNvPr>
          <p:cNvSpPr txBox="1"/>
          <p:nvPr/>
        </p:nvSpPr>
        <p:spPr>
          <a:xfrm rot="18900000">
            <a:off x="11207866" y="14847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EA180-9369-456F-B547-CF1B3737DC27}"/>
              </a:ext>
            </a:extLst>
          </p:cNvPr>
          <p:cNvSpPr txBox="1"/>
          <p:nvPr/>
        </p:nvSpPr>
        <p:spPr>
          <a:xfrm rot="18900000">
            <a:off x="10033886" y="533253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8C232-987F-4AB8-8D7F-6E1C71AE5B67}"/>
              </a:ext>
            </a:extLst>
          </p:cNvPr>
          <p:cNvSpPr txBox="1"/>
          <p:nvPr/>
        </p:nvSpPr>
        <p:spPr>
          <a:xfrm>
            <a:off x="7732144" y="971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F3F0D-8E3D-443C-A094-158E7B811312}"/>
              </a:ext>
            </a:extLst>
          </p:cNvPr>
          <p:cNvSpPr txBox="1"/>
          <p:nvPr/>
        </p:nvSpPr>
        <p:spPr>
          <a:xfrm>
            <a:off x="9729450" y="24358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Convolution kernels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5E9209-BAA2-4381-9657-C10F7586034B}"/>
              </a:ext>
            </a:extLst>
          </p:cNvPr>
          <p:cNvSpPr txBox="1"/>
          <p:nvPr/>
        </p:nvSpPr>
        <p:spPr>
          <a:xfrm>
            <a:off x="7005536" y="3299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05F3EDA4-E5C5-41C2-B7EB-1C6BC671FB4A}"/>
              </a:ext>
            </a:extLst>
          </p:cNvPr>
          <p:cNvSpPr/>
          <p:nvPr/>
        </p:nvSpPr>
        <p:spPr>
          <a:xfrm rot="5400000">
            <a:off x="9545838" y="2233475"/>
            <a:ext cx="673702" cy="7191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83356C2-9468-4905-A6F2-80F37177A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062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6FA1-526C-42F9-BDFC-551153A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54823-F080-4DC2-9418-4C5103C24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 practice, we have multi-channel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EEB1B-AEC6-456F-8193-3872AE3BE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6CB0A-C83A-4253-82F4-E217B126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7" y="2528976"/>
            <a:ext cx="8745166" cy="1800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7D6CC-568C-4A5F-BDF6-5329EB173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29" b="43186"/>
          <a:stretch/>
        </p:blipFill>
        <p:spPr>
          <a:xfrm>
            <a:off x="1491574" y="4445463"/>
            <a:ext cx="9208852" cy="20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8D306D-2AF4-47F2-BF84-D900246E1BE9}"/>
              </a:ext>
            </a:extLst>
          </p:cNvPr>
          <p:cNvSpPr/>
          <p:nvPr/>
        </p:nvSpPr>
        <p:spPr>
          <a:xfrm>
            <a:off x="4242636" y="2400300"/>
            <a:ext cx="7306121" cy="3941508"/>
          </a:xfrm>
          <a:prstGeom prst="roundRect">
            <a:avLst>
              <a:gd name="adj" fmla="val 622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2FF69-D715-4E95-8387-3CB6B713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convolutional layers that has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input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output channels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EA85DD-B70A-4FD0-B3A6-8AAF13A06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403C-291F-4D4A-AAB4-FFAF04A2C7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235869-6807-4450-9EF9-F18CA7D30B05}"/>
              </a:ext>
            </a:extLst>
          </p:cNvPr>
          <p:cNvGrpSpPr/>
          <p:nvPr/>
        </p:nvGrpSpPr>
        <p:grpSpPr>
          <a:xfrm>
            <a:off x="601630" y="2885550"/>
            <a:ext cx="3191718" cy="2907247"/>
            <a:chOff x="7222700" y="574185"/>
            <a:chExt cx="3759178" cy="342413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9AE75B-45AE-4838-A01A-FBC9B979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2E3434-AD0B-43DB-A79E-B294169021B9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DAD416-EE44-4711-A585-150D9FCEB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A726236-41E8-49D1-88A4-BC13F44E2A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9A4628D-7C3C-479A-B140-7B8F29AC0A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082AEB-65B1-4F90-8759-C8313FD21799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AD811C-3EF0-412F-9A4F-5A69D0CA6DC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E6BEF0-F730-4FF2-9524-17D6735742FA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/>
              <p:nvPr/>
            </p:nvSpPr>
            <p:spPr>
              <a:xfrm>
                <a:off x="7633328" y="2030968"/>
                <a:ext cx="3463640" cy="36933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For every output channel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5EB944-B70B-46D4-9BEC-38E0B572F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28" y="2030968"/>
                <a:ext cx="3463640" cy="369332"/>
              </a:xfrm>
              <a:prstGeom prst="rect">
                <a:avLst/>
              </a:prstGeom>
              <a:blipFill>
                <a:blip r:embed="rId7"/>
                <a:stretch>
                  <a:fillRect l="-1047" t="-4545" b="-1818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5AE4F72-ED5F-467E-840B-38B93CA6B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923" y="2846440"/>
            <a:ext cx="4750875" cy="16906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3BC9E7-3346-400C-8688-079D45518A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1085"/>
          <a:stretch/>
        </p:blipFill>
        <p:spPr>
          <a:xfrm>
            <a:off x="5156733" y="4601182"/>
            <a:ext cx="3925264" cy="1260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07931A-38A7-4170-BE86-58DD860CDD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172" y="4662969"/>
            <a:ext cx="1177842" cy="15209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466B73-A422-49B3-B3D2-F6F3168F7CBC}"/>
              </a:ext>
            </a:extLst>
          </p:cNvPr>
          <p:cNvSpPr txBox="1"/>
          <p:nvPr/>
        </p:nvSpPr>
        <p:spPr>
          <a:xfrm>
            <a:off x="4751183" y="2494688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(1) Apply a convolution on each input channel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E998CA-C0A9-4289-ACD9-A4589CAF41B8}"/>
              </a:ext>
            </a:extLst>
          </p:cNvPr>
          <p:cNvSpPr txBox="1"/>
          <p:nvPr/>
        </p:nvSpPr>
        <p:spPr>
          <a:xfrm>
            <a:off x="4604525" y="5069292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(2) Sum the results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247E63-AD0A-4E2C-BFE9-BDE9DD9E7242}"/>
              </a:ext>
            </a:extLst>
          </p:cNvPr>
          <p:cNvSpPr txBox="1"/>
          <p:nvPr/>
        </p:nvSpPr>
        <p:spPr>
          <a:xfrm>
            <a:off x="9389030" y="4283481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(3) Add a bias term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4BA4-5277-4A98-A763-B7BCD290407A}"/>
              </a:ext>
            </a:extLst>
          </p:cNvPr>
          <p:cNvSpPr txBox="1"/>
          <p:nvPr/>
        </p:nvSpPr>
        <p:spPr>
          <a:xfrm>
            <a:off x="1229685" y="320627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6160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2" grpId="0"/>
      <p:bldP spid="34" grpId="0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3B1AE5D-64FC-45B3-A388-C012A79F6D3A}"/>
              </a:ext>
            </a:extLst>
          </p:cNvPr>
          <p:cNvSpPr/>
          <p:nvPr/>
        </p:nvSpPr>
        <p:spPr>
          <a:xfrm>
            <a:off x="8818119" y="2799879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6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5679038-0C5F-425D-A976-92ACFD638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89216"/>
              </p:ext>
            </p:extLst>
          </p:nvPr>
        </p:nvGraphicFramePr>
        <p:xfrm>
          <a:off x="9453585" y="2880461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D19BC56-6B27-4B38-A00D-6864F71ED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50790"/>
              </p:ext>
            </p:extLst>
          </p:nvPr>
        </p:nvGraphicFramePr>
        <p:xfrm>
          <a:off x="9165113" y="308433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3E49CA2F-630A-4148-8FCC-BE750C93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10698"/>
              </p:ext>
            </p:extLst>
          </p:nvPr>
        </p:nvGraphicFramePr>
        <p:xfrm>
          <a:off x="9028277" y="318569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E63866C6-57D1-4EA8-B86E-A137129B9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39468"/>
              </p:ext>
            </p:extLst>
          </p:nvPr>
        </p:nvGraphicFramePr>
        <p:xfrm>
          <a:off x="8914509" y="3287055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AEAF14A5-82C9-4EF2-A659-BF6D53CBCF77}"/>
              </a:ext>
            </a:extLst>
          </p:cNvPr>
          <p:cNvSpPr txBox="1"/>
          <p:nvPr/>
        </p:nvSpPr>
        <p:spPr>
          <a:xfrm rot="18900000">
            <a:off x="9687585" y="3326669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BD24B21-1554-47D6-A050-4C8866E86FD6}"/>
              </a:ext>
            </a:extLst>
          </p:cNvPr>
          <p:cNvSpPr/>
          <p:nvPr/>
        </p:nvSpPr>
        <p:spPr>
          <a:xfrm>
            <a:off x="10365037" y="165674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4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DD5B92C-D724-4286-898F-5B4974CEE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30852"/>
              </p:ext>
            </p:extLst>
          </p:nvPr>
        </p:nvGraphicFramePr>
        <p:xfrm>
          <a:off x="11000503" y="173733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37B14627-4FB6-4B72-BDEB-2D60AB03E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34971"/>
              </p:ext>
            </p:extLst>
          </p:nvPr>
        </p:nvGraphicFramePr>
        <p:xfrm>
          <a:off x="10712031" y="194120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15377DD-51DF-4556-BBB6-E89820E17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36521"/>
              </p:ext>
            </p:extLst>
          </p:nvPr>
        </p:nvGraphicFramePr>
        <p:xfrm>
          <a:off x="10575195" y="204256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9E02B33C-9354-41D4-82C4-86B92CED5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01708"/>
              </p:ext>
            </p:extLst>
          </p:nvPr>
        </p:nvGraphicFramePr>
        <p:xfrm>
          <a:off x="10461427" y="214392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648EFB2D-5561-40DE-9831-FDCD617C5F78}"/>
              </a:ext>
            </a:extLst>
          </p:cNvPr>
          <p:cNvSpPr txBox="1"/>
          <p:nvPr/>
        </p:nvSpPr>
        <p:spPr>
          <a:xfrm rot="18900000">
            <a:off x="11234503" y="218353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AB4AE9-8F04-4FFD-B0F0-4FD23FF2F8B4}"/>
              </a:ext>
            </a:extLst>
          </p:cNvPr>
          <p:cNvSpPr/>
          <p:nvPr/>
        </p:nvSpPr>
        <p:spPr>
          <a:xfrm>
            <a:off x="8032840" y="3412144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4AD0F0B-8E71-43DB-A1A3-067EEC404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70806"/>
              </p:ext>
            </p:extLst>
          </p:nvPr>
        </p:nvGraphicFramePr>
        <p:xfrm>
          <a:off x="8668306" y="3492726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0E23887-529E-4328-905A-D7FD683D5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71487"/>
              </p:ext>
            </p:extLst>
          </p:nvPr>
        </p:nvGraphicFramePr>
        <p:xfrm>
          <a:off x="8379834" y="3696598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7FD366E-1848-4332-A93A-719DC6810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170532"/>
              </p:ext>
            </p:extLst>
          </p:nvPr>
        </p:nvGraphicFramePr>
        <p:xfrm>
          <a:off x="8242998" y="3797959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F4503DF-6047-4BFC-95D1-E32E372F1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95291"/>
              </p:ext>
            </p:extLst>
          </p:nvPr>
        </p:nvGraphicFramePr>
        <p:xfrm>
          <a:off x="8129230" y="389932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71DDA4A9-3C32-4FA7-B6D3-560BF2F6FADF}"/>
              </a:ext>
            </a:extLst>
          </p:cNvPr>
          <p:cNvSpPr txBox="1"/>
          <p:nvPr/>
        </p:nvSpPr>
        <p:spPr>
          <a:xfrm rot="18900000">
            <a:off x="8902306" y="3938934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C89C3-E1FB-4E4E-B178-25F5ED27935E}"/>
              </a:ext>
            </a:extLst>
          </p:cNvPr>
          <p:cNvSpPr/>
          <p:nvPr/>
        </p:nvSpPr>
        <p:spPr>
          <a:xfrm>
            <a:off x="7232893" y="4036658"/>
            <a:ext cx="1356171" cy="1088074"/>
          </a:xfrm>
          <a:prstGeom prst="roundRect">
            <a:avLst>
              <a:gd name="adj" fmla="val 858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579F4-EFEC-4329-A81C-B37F028C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1800" dirty="0"/>
                  <a:t>For multi-channel data, e.g.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Collection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sets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/>
                  <a:t> convolution kernels that transform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images (feature maps)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/>
                  <a:t> different feature maps, i.e. shape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Each output feature map has its own scalar bias</a:t>
                </a:r>
              </a:p>
              <a:p>
                <a:r>
                  <a:rPr lang="en-US" sz="1800" dirty="0"/>
                  <a:t>Parameter counting: </a:t>
                </a:r>
              </a:p>
              <a:p>
                <a:pPr lvl="1"/>
                <a:r>
                  <a:rPr lang="en-US" sz="1600" dirty="0"/>
                  <a:t>Input size: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sz="1600" dirty="0"/>
                  <a:t> (RGB image)</a:t>
                </a:r>
              </a:p>
              <a:p>
                <a:pPr lvl="1"/>
                <a:r>
                  <a:rPr lang="en-US" sz="1600" dirty="0"/>
                  <a:t>Convolutional layer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1600" dirty="0"/>
                  <a:t> output feature maps</a:t>
                </a:r>
              </a:p>
              <a:p>
                <a:pPr lvl="1"/>
                <a:r>
                  <a:rPr lang="en-US" sz="1600" dirty="0"/>
                  <a:t>Kernel size: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endParaRPr lang="en-US" sz="1600" dirty="0"/>
              </a:p>
              <a:p>
                <a:pPr lvl="1">
                  <a:buFont typeface="Wingdings" panose="05000000000000000000" pitchFamily="2" charset="2"/>
                  <a:buChar char="è"/>
                </a:pPr>
                <a:r>
                  <a:rPr lang="en-US" sz="1600" dirty="0">
                    <a:sym typeface="Wingdings" panose="05000000000000000000" pitchFamily="2" charset="2"/>
                  </a:rPr>
                  <a:t>How many parameters?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10×5×5=750</m:t>
                    </m:r>
                  </m:oMath>
                </a14:m>
                <a:r>
                  <a:rPr lang="en-US" sz="1600" dirty="0"/>
                  <a:t> for the convolution kernels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600" dirty="0"/>
                  <a:t> biases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/>
                  <a:t> in total, a fully connected network would have required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×500×500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=1.9×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1600" dirty="0"/>
                  <a:t> parameters</a:t>
                </a:r>
              </a:p>
              <a:p>
                <a:pPr lvl="1">
                  <a:buFont typeface="Wingdings" panose="05000000000000000000" pitchFamily="2" charset="2"/>
                  <a:buChar char="è"/>
                </a:pPr>
                <a:endParaRPr lang="en-US" sz="1600" dirty="0"/>
              </a:p>
              <a:p>
                <a:endParaRPr lang="en-US" sz="1800" dirty="0"/>
              </a:p>
              <a:p>
                <a:pPr marL="5080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7C26CC-8B4A-4F62-A18C-743EA02095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5659877" cy="4274256"/>
              </a:xfrm>
              <a:blipFill>
                <a:blip r:embed="rId2"/>
                <a:stretch>
                  <a:fillRect l="-1185" b="-7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DDEB2-32E6-4B11-8325-AE9B01D35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135537-7235-49D8-98B3-335704ECDC61}"/>
              </a:ext>
            </a:extLst>
          </p:cNvPr>
          <p:cNvGrpSpPr/>
          <p:nvPr/>
        </p:nvGrpSpPr>
        <p:grpSpPr>
          <a:xfrm>
            <a:off x="6335347" y="264292"/>
            <a:ext cx="3191718" cy="2907247"/>
            <a:chOff x="7222700" y="574185"/>
            <a:chExt cx="3759178" cy="3424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4902B-EAE5-4B70-8316-BB87504E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655" y="574185"/>
              <a:ext cx="3244262" cy="314152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528E95-01E4-47DF-953B-3E86BCEBA18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843C46-282C-41CA-9E64-AA868D9634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497903" cy="434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57B388-9DAF-46D0-9D6B-C193A6450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09127C8-9C38-42E1-9F19-91061C8723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F75A79-8AAB-40B2-B364-FF13E5075CBF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D80B75E-BAFF-4258-B8C7-E96414BD363C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A48C35-728E-46B0-BA76-7D0079342DCF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7ADC63-2379-44A5-8565-D0BDFB7C3DF7}"/>
              </a:ext>
            </a:extLst>
          </p:cNvPr>
          <p:cNvGrpSpPr/>
          <p:nvPr/>
        </p:nvGrpSpPr>
        <p:grpSpPr>
          <a:xfrm>
            <a:off x="8709699" y="3926405"/>
            <a:ext cx="3191718" cy="2907247"/>
            <a:chOff x="7222700" y="574185"/>
            <a:chExt cx="3759178" cy="342413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31D2E0-BE29-452C-96F2-BDC349E9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655" y="574185"/>
              <a:ext cx="3244262" cy="314152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044161-3F28-4E41-B7A7-EAFB21B65E94}"/>
                </a:ext>
              </a:extLst>
            </p:cNvPr>
            <p:cNvSpPr/>
            <p:nvPr/>
          </p:nvSpPr>
          <p:spPr>
            <a:xfrm rot="19391746">
              <a:off x="9567678" y="2890640"/>
              <a:ext cx="903027" cy="28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/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070594A-85D3-4C3A-BF61-85267E1E77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63" y="2967879"/>
                  <a:ext cx="531887" cy="434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/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B38A8A1-3447-400F-9E0A-88C77DE3C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6659" y="3563319"/>
                  <a:ext cx="475247" cy="434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/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0DAB6-75DD-4166-BB9A-67A24F319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700" y="2467371"/>
                  <a:ext cx="463919" cy="434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2B18BFC-4948-414D-A35B-8473CE76FA33}"/>
                </a:ext>
              </a:extLst>
            </p:cNvPr>
            <p:cNvCxnSpPr/>
            <p:nvPr/>
          </p:nvCxnSpPr>
          <p:spPr>
            <a:xfrm flipV="1">
              <a:off x="9078466" y="2344255"/>
              <a:ext cx="1903412" cy="13714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022738D-F67C-4650-A2ED-2542E3A142FF}"/>
                </a:ext>
              </a:extLst>
            </p:cNvPr>
            <p:cNvCxnSpPr>
              <a:cxnSpLocks/>
            </p:cNvCxnSpPr>
            <p:nvPr/>
          </p:nvCxnSpPr>
          <p:spPr>
            <a:xfrm>
              <a:off x="7693694" y="3429000"/>
              <a:ext cx="1090383" cy="4134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170CD97-6DB6-4205-9CFC-06C5C2EE3AB0}"/>
                </a:ext>
              </a:extLst>
            </p:cNvPr>
            <p:cNvCxnSpPr/>
            <p:nvPr/>
          </p:nvCxnSpPr>
          <p:spPr>
            <a:xfrm flipV="1">
              <a:off x="7613664" y="2087983"/>
              <a:ext cx="0" cy="11217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D14A7D7-0245-4142-8E63-815A553F4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86157"/>
              </p:ext>
            </p:extLst>
          </p:nvPr>
        </p:nvGraphicFramePr>
        <p:xfrm>
          <a:off x="7868359" y="4117240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8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1C204CB-D243-4FF4-9F43-683AA54F8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100934"/>
              </p:ext>
            </p:extLst>
          </p:nvPr>
        </p:nvGraphicFramePr>
        <p:xfrm>
          <a:off x="7579887" y="4321112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A057D31-FC29-4C70-831B-37B1900F9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06948"/>
              </p:ext>
            </p:extLst>
          </p:nvPr>
        </p:nvGraphicFramePr>
        <p:xfrm>
          <a:off x="7443051" y="4422473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B8A279D4-CB07-4BBD-90A3-28E97AF4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85801"/>
              </p:ext>
            </p:extLst>
          </p:nvPr>
        </p:nvGraphicFramePr>
        <p:xfrm>
          <a:off x="7329283" y="4523834"/>
          <a:ext cx="623080" cy="514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540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311540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257157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3408" marR="63408" marT="31704" marB="31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84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A9D7BF5-9CF0-434B-990F-33D1EAEED913}"/>
              </a:ext>
            </a:extLst>
          </p:cNvPr>
          <p:cNvSpPr txBox="1"/>
          <p:nvPr/>
        </p:nvSpPr>
        <p:spPr>
          <a:xfrm rot="18900000">
            <a:off x="8102359" y="4563448"/>
            <a:ext cx="288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93B5E1-0937-4AC9-8022-957727C17324}"/>
              </a:ext>
            </a:extLst>
          </p:cNvPr>
          <p:cNvSpPr txBox="1"/>
          <p:nvPr/>
        </p:nvSpPr>
        <p:spPr>
          <a:xfrm rot="18900000">
            <a:off x="10321907" y="3039867"/>
            <a:ext cx="288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66" name="Arrow: Curved Right 65">
            <a:extLst>
              <a:ext uri="{FF2B5EF4-FFF2-40B4-BE49-F238E27FC236}">
                <a16:creationId xmlns:a16="http://schemas.microsoft.com/office/drawing/2014/main" id="{344F3FD0-D8EB-4F12-B66F-B47207FBC5F7}"/>
              </a:ext>
            </a:extLst>
          </p:cNvPr>
          <p:cNvSpPr/>
          <p:nvPr/>
        </p:nvSpPr>
        <p:spPr>
          <a:xfrm rot="19489818">
            <a:off x="7058398" y="3212891"/>
            <a:ext cx="870748" cy="32935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5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/>
      <p:bldP spid="46" grpId="0" animBg="1"/>
      <p:bldP spid="51" grpId="0"/>
      <p:bldP spid="40" grpId="0" animBg="1"/>
      <p:bldP spid="45" grpId="0"/>
      <p:bldP spid="39" grpId="0" animBg="1"/>
      <p:bldP spid="38" grpId="0"/>
      <p:bldP spid="64" grpId="0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730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Overview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Introduction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en-US" dirty="0"/>
              <a:t>Segmentation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23" name="Google Shape;1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94A3C-5EAF-431E-858A-C2F249F4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22" y="3391810"/>
            <a:ext cx="4088980" cy="272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7EEE1-20D8-451E-859C-AF18C643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825" y="1639852"/>
            <a:ext cx="4708975" cy="14858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2842-52ED-47A9-A35B-155F2A06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129D-871A-462B-889D-17BCB980B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Images are high-dimensional</a:t>
            </a:r>
          </a:p>
          <a:p>
            <a:r>
              <a:rPr lang="en-US" sz="2000" dirty="0"/>
              <a:t>Every pixel corresponds to a dimension</a:t>
            </a:r>
          </a:p>
          <a:p>
            <a:r>
              <a:rPr lang="en-US" sz="2000" dirty="0">
                <a:sym typeface="Wingdings" panose="05000000000000000000" pitchFamily="2" charset="2"/>
              </a:rPr>
              <a:t>In order to obtain a (low-dimensional) class prediction, we have to reduce the dimensionality of the feature maps</a:t>
            </a:r>
          </a:p>
          <a:p>
            <a:r>
              <a:rPr lang="en-US" sz="2000" dirty="0">
                <a:sym typeface="Wingdings" panose="05000000000000000000" pitchFamily="2" charset="2"/>
              </a:rPr>
              <a:t>Select the most important features</a:t>
            </a:r>
          </a:p>
          <a:p>
            <a:pPr marL="50800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5080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Pooling: aggregate local activations to </a:t>
            </a:r>
            <a:r>
              <a:rPr lang="en-US" sz="2000" dirty="0" err="1">
                <a:sym typeface="Wingdings" panose="05000000000000000000" pitchFamily="2" charset="2"/>
              </a:rPr>
              <a:t>downsample</a:t>
            </a:r>
            <a:r>
              <a:rPr lang="en-US" sz="2000" dirty="0">
                <a:sym typeface="Wingdings" panose="05000000000000000000" pitchFamily="2" charset="2"/>
              </a:rPr>
              <a:t> the data</a:t>
            </a:r>
          </a:p>
          <a:p>
            <a:r>
              <a:rPr lang="en-US" sz="2000" dirty="0">
                <a:sym typeface="Wingdings" panose="05000000000000000000" pitchFamily="2" charset="2"/>
              </a:rPr>
              <a:t>Average pooling</a:t>
            </a:r>
          </a:p>
          <a:p>
            <a:r>
              <a:rPr lang="en-US" sz="2000" dirty="0">
                <a:sym typeface="Wingdings" panose="05000000000000000000" pitchFamily="2" charset="2"/>
              </a:rPr>
              <a:t>Max pooling</a:t>
            </a:r>
          </a:p>
          <a:p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0FC7F-EA3E-48AD-BBE3-C1CAC38D84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76D3E7-CE2A-4C43-B82E-8C248CDA3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29255"/>
              </p:ext>
            </p:extLst>
          </p:nvPr>
        </p:nvGraphicFramePr>
        <p:xfrm>
          <a:off x="8169174" y="5528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BCD205-D36D-43D9-9813-BB07EE992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89789"/>
              </p:ext>
            </p:extLst>
          </p:nvPr>
        </p:nvGraphicFramePr>
        <p:xfrm>
          <a:off x="7259638" y="1457306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E7A90F-ABDF-467A-B653-09FAFB950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68805"/>
              </p:ext>
            </p:extLst>
          </p:nvPr>
        </p:nvGraphicFramePr>
        <p:xfrm>
          <a:off x="6948791" y="1717352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6ACBE0-F825-47B5-BD15-117547F74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308546"/>
              </p:ext>
            </p:extLst>
          </p:nvPr>
        </p:nvGraphicFramePr>
        <p:xfrm>
          <a:off x="6682025" y="197739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C4F711-6B75-4F6D-A0D0-4B189C5948C6}"/>
              </a:ext>
            </a:extLst>
          </p:cNvPr>
          <p:cNvSpPr txBox="1"/>
          <p:nvPr/>
        </p:nvSpPr>
        <p:spPr>
          <a:xfrm rot="18900000">
            <a:off x="9976702" y="28617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E51707-2274-44EA-9376-1F8E67F67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15344"/>
              </p:ext>
            </p:extLst>
          </p:nvPr>
        </p:nvGraphicFramePr>
        <p:xfrm>
          <a:off x="10195617" y="39641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32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D0632EA-E312-4688-8F37-522170598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75157"/>
              </p:ext>
            </p:extLst>
          </p:nvPr>
        </p:nvGraphicFramePr>
        <p:xfrm>
          <a:off x="9286081" y="4868588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E17236-D286-4D34-A42A-38AD350F3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47001"/>
              </p:ext>
            </p:extLst>
          </p:nvPr>
        </p:nvGraphicFramePr>
        <p:xfrm>
          <a:off x="8975234" y="5128634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839CB20-E6C8-4571-9F44-1D381C8D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042203"/>
              </p:ext>
            </p:extLst>
          </p:nvPr>
        </p:nvGraphicFramePr>
        <p:xfrm>
          <a:off x="8708468" y="5388679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3A43DA8-17AC-406B-A6DE-0F38217CD5B4}"/>
              </a:ext>
            </a:extLst>
          </p:cNvPr>
          <p:cNvSpPr txBox="1"/>
          <p:nvPr/>
        </p:nvSpPr>
        <p:spPr>
          <a:xfrm rot="18900000">
            <a:off x="10619050" y="51342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00C22577-EBDD-4E5C-AE4D-C69C9F4A0CC2}"/>
              </a:ext>
            </a:extLst>
          </p:cNvPr>
          <p:cNvSpPr/>
          <p:nvPr/>
        </p:nvSpPr>
        <p:spPr>
          <a:xfrm flipV="1">
            <a:off x="7957553" y="4494386"/>
            <a:ext cx="673702" cy="7445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7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9D5F09-3BAA-4EF7-8F37-A6DBC814D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26951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888231"/>
              </p:ext>
            </p:extLst>
          </p:nvPr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72106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379109"/>
              </p:ext>
            </p:extLst>
          </p:nvPr>
        </p:nvGraphicFramePr>
        <p:xfrm>
          <a:off x="2333018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EE06CADE-6C50-49AD-919B-599C9C5AF4A5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32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27549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25516"/>
              </p:ext>
            </p:extLst>
          </p:nvPr>
        </p:nvGraphicFramePr>
        <p:xfrm>
          <a:off x="3683980" y="289077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0F9F56D3-0E3E-4957-8789-D6BC6F0C1B7E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73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33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2171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099512"/>
              </p:ext>
            </p:extLst>
          </p:nvPr>
        </p:nvGraphicFramePr>
        <p:xfrm>
          <a:off x="2333018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FF5E251C-09CE-4232-B950-C8DB606E6E8F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8DAB-4CFF-459E-B0E1-0EC16CAE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0800" indent="0">
                  <a:buNone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max-pooling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86017-CB31-4922-AD56-DEED0153B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DCD6-65D7-45BC-96A5-2EC0E670C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34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2B2E0-89E3-45A1-9117-851BDCF63444}"/>
              </a:ext>
            </a:extLst>
          </p:cNvPr>
          <p:cNvGraphicFramePr>
            <a:graphicFrameLocks noGrp="1"/>
          </p:cNvGraphicFramePr>
          <p:nvPr/>
        </p:nvGraphicFramePr>
        <p:xfrm>
          <a:off x="2333018" y="2890777"/>
          <a:ext cx="2701924" cy="223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3651884711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991281219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8B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38057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F67E97-5DC2-4E48-A850-608F6DAC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95"/>
              </p:ext>
            </p:extLst>
          </p:nvPr>
        </p:nvGraphicFramePr>
        <p:xfrm>
          <a:off x="8355787" y="344834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  <a:endParaRPr lang="en-US" sz="2100" dirty="0"/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37483" marR="137483" marT="68741" marB="6874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A1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01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FF56CC-BD1E-4472-AFCB-7B8395961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30677"/>
              </p:ext>
            </p:extLst>
          </p:nvPr>
        </p:nvGraphicFramePr>
        <p:xfrm>
          <a:off x="3683980" y="4005917"/>
          <a:ext cx="1350962" cy="1115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5481">
                  <a:extLst>
                    <a:ext uri="{9D8B030D-6E8A-4147-A177-3AD203B41FA5}">
                      <a16:colId xmlns:a16="http://schemas.microsoft.com/office/drawing/2014/main" val="45625418"/>
                    </a:ext>
                  </a:extLst>
                </a:gridCol>
                <a:gridCol w="675481">
                  <a:extLst>
                    <a:ext uri="{9D8B030D-6E8A-4147-A177-3AD203B41FA5}">
                      <a16:colId xmlns:a16="http://schemas.microsoft.com/office/drawing/2014/main" val="1260311165"/>
                    </a:ext>
                  </a:extLst>
                </a:gridCol>
              </a:tblGrid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0111"/>
                  </a:ext>
                </a:extLst>
              </a:tr>
              <a:tr h="557570"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chemeClr val="accent6">
                            <a:lumMod val="95000"/>
                          </a:schemeClr>
                        </a:solidFill>
                      </a:endParaRPr>
                    </a:p>
                  </a:txBody>
                  <a:tcPr marL="137483" marR="137483" marT="68741" marB="68741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4209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9CD5DB52-FE69-47B8-B10F-AE7D7F0B236B}"/>
              </a:ext>
            </a:extLst>
          </p:cNvPr>
          <p:cNvSpPr/>
          <p:nvPr/>
        </p:nvSpPr>
        <p:spPr>
          <a:xfrm>
            <a:off x="6484091" y="3796772"/>
            <a:ext cx="729574" cy="4182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38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7A456A-65FA-4147-9554-9CD5271F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8AF1B-36CB-46D7-9CDC-7EAEEC0A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3714345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400" dirty="0"/>
              <a:t>A convolutional neural network (CNN) consists of: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feature extractor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Convolutional layers, </a:t>
            </a:r>
          </a:p>
          <a:p>
            <a:pPr lvl="1"/>
            <a:r>
              <a:rPr lang="en-US" sz="2000" dirty="0"/>
              <a:t>Non-linear activations</a:t>
            </a:r>
          </a:p>
          <a:p>
            <a:pPr lvl="1"/>
            <a:r>
              <a:rPr lang="en-US" sz="2000" dirty="0"/>
              <a:t>Pooling layers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classifier</a:t>
            </a:r>
            <a:r>
              <a:rPr lang="en-US" sz="2400" dirty="0"/>
              <a:t>: an MLP that make the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0A8FE-5905-45C4-B8CB-DB327647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5" y="2574437"/>
            <a:ext cx="6801255" cy="229779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5D959A-FBE4-469C-B510-5B2905A04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35</a:t>
            </a:fld>
            <a:endParaRPr lang="nl-BE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72A1055-9EE7-4E44-9EEC-A006FD6DA944}"/>
              </a:ext>
            </a:extLst>
          </p:cNvPr>
          <p:cNvSpPr txBox="1">
            <a:spLocks/>
          </p:cNvSpPr>
          <p:nvPr/>
        </p:nvSpPr>
        <p:spPr>
          <a:xfrm>
            <a:off x="838200" y="1841787"/>
            <a:ext cx="10436157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endParaRPr lang="en-US" sz="2400" dirty="0"/>
          </a:p>
          <a:p>
            <a:pPr marL="50800" indent="0">
              <a:buNone/>
            </a:pPr>
            <a:r>
              <a:rPr lang="en-US" sz="2400" dirty="0"/>
              <a:t>Many different architectures have been proposed in recent literature</a:t>
            </a:r>
          </a:p>
        </p:txBody>
      </p:sp>
    </p:spTree>
    <p:extLst>
      <p:ext uri="{BB962C8B-B14F-4D97-AF65-F5344CB8AC3E}">
        <p14:creationId xmlns:p14="http://schemas.microsoft.com/office/powerpoint/2010/main" val="2078400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0F0-770B-4358-AAD5-DD10F0AA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D5C0-7F82-4B84-86FB-DDEBE69AF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Large amounts of layers allows for more variability in the extracted features and better generalization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ImageNet image classification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B92A3-3FBD-4819-A5D8-1F90412D2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36</a:t>
            </a:fld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9FF430-8445-4BB3-BD8C-BABDC013DEC3}"/>
              </a:ext>
            </a:extLst>
          </p:cNvPr>
          <p:cNvGrpSpPr/>
          <p:nvPr/>
        </p:nvGrpSpPr>
        <p:grpSpPr>
          <a:xfrm>
            <a:off x="4695518" y="3374177"/>
            <a:ext cx="6658282" cy="2501559"/>
            <a:chOff x="4695518" y="3614484"/>
            <a:chExt cx="6658282" cy="2501559"/>
          </a:xfrm>
        </p:grpSpPr>
        <p:pic>
          <p:nvPicPr>
            <p:cNvPr id="5" name="Picture 2" descr="http://sqlml.azurewebsites.net/wp-content/uploads/2017/10/null-38.png">
              <a:extLst>
                <a:ext uri="{FF2B5EF4-FFF2-40B4-BE49-F238E27FC236}">
                  <a16:creationId xmlns:a16="http://schemas.microsoft.com/office/drawing/2014/main" id="{D76D5F01-EE9C-46FC-A995-9DFF0FDAC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518" y="3614484"/>
              <a:ext cx="6658282" cy="250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48BE64-A184-4FE0-B37F-B282AF1D8F3A}"/>
                </a:ext>
              </a:extLst>
            </p:cNvPr>
            <p:cNvSpPr txBox="1"/>
            <p:nvPr/>
          </p:nvSpPr>
          <p:spPr>
            <a:xfrm>
              <a:off x="7043450" y="3806616"/>
              <a:ext cx="2314560" cy="80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Corbel" panose="020B0503020204020204" pitchFamily="34" charset="0"/>
                </a:rPr>
                <a:t>Classification error on ImageNet</a:t>
              </a:r>
              <a:endParaRPr lang="nl-BE" sz="2000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</p:grpSp>
      <p:pic>
        <p:nvPicPr>
          <p:cNvPr id="7" name="Picture 6" descr="Image result for imagenet">
            <a:extLst>
              <a:ext uri="{FF2B5EF4-FFF2-40B4-BE49-F238E27FC236}">
                <a16:creationId xmlns:a16="http://schemas.microsoft.com/office/drawing/2014/main" id="{C8CEE659-2F46-475F-8800-7DFF6223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74177"/>
            <a:ext cx="3656785" cy="146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11F2A0-1B6F-49AE-86C4-293A03875AE2}"/>
              </a:ext>
            </a:extLst>
          </p:cNvPr>
          <p:cNvSpPr txBox="1">
            <a:spLocks/>
          </p:cNvSpPr>
          <p:nvPr/>
        </p:nvSpPr>
        <p:spPr>
          <a:xfrm>
            <a:off x="447472" y="4836891"/>
            <a:ext cx="4248046" cy="165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/>
              <a:t>14M labeled images / 300 GB</a:t>
            </a:r>
          </a:p>
          <a:p>
            <a:r>
              <a:rPr lang="en-US" sz="1600" dirty="0"/>
              <a:t>27 high-level classes (plant, geological formation, …)</a:t>
            </a:r>
          </a:p>
          <a:p>
            <a:r>
              <a:rPr lang="en-US" sz="1600" dirty="0"/>
              <a:t>22K low-level classes (tree, grass, ice mass, monocline)</a:t>
            </a:r>
          </a:p>
        </p:txBody>
      </p:sp>
    </p:spTree>
    <p:extLst>
      <p:ext uri="{BB962C8B-B14F-4D97-AF65-F5344CB8AC3E}">
        <p14:creationId xmlns:p14="http://schemas.microsoft.com/office/powerpoint/2010/main" val="7739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37</a:t>
            </a:fld>
            <a:endParaRPr lang="nl-BE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F74AC3F4-46C4-4A57-A6D2-508F1A66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81" y="2548886"/>
            <a:ext cx="10259438" cy="354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 err="1">
                <a:solidFill>
                  <a:srgbClr val="1E64C8"/>
                </a:solidFill>
                <a:latin typeface="Corbel" panose="020B0503020204020204" pitchFamily="34" charset="0"/>
              </a:rPr>
              <a:t>ReLU</a:t>
            </a:r>
            <a:endParaRPr lang="en-US" sz="1600" dirty="0">
              <a:solidFill>
                <a:srgbClr val="1E64C8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Dropout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Data augmentation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15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very deep convolutional networks for large-scale image recognition">
            <a:extLst>
              <a:ext uri="{FF2B5EF4-FFF2-40B4-BE49-F238E27FC236}">
                <a16:creationId xmlns:a16="http://schemas.microsoft.com/office/drawing/2014/main" id="{A3175DAB-E739-4C7E-BDA0-B82059D3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589179"/>
            <a:ext cx="7162798" cy="403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VGG (</a:t>
            </a:r>
            <a:r>
              <a:rPr lang="en-US" dirty="0" err="1"/>
              <a:t>Simonyan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38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40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Inception (</a:t>
            </a:r>
            <a:r>
              <a:rPr lang="en-US" dirty="0" err="1"/>
              <a:t>Szegedy</a:t>
            </a:r>
            <a:r>
              <a:rPr lang="en-US" dirty="0"/>
              <a:t> et.al.,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39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Repetitive modules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Batch normalization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  <p:pic>
        <p:nvPicPr>
          <p:cNvPr id="8" name="Picture 4" descr="Image result for inception network">
            <a:extLst>
              <a:ext uri="{FF2B5EF4-FFF2-40B4-BE49-F238E27FC236}">
                <a16:creationId xmlns:a16="http://schemas.microsoft.com/office/drawing/2014/main" id="{B9E521A3-1C91-4266-AC6D-04D64451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274144"/>
            <a:ext cx="10515600" cy="23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29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resnet architecture">
            <a:extLst>
              <a:ext uri="{FF2B5EF4-FFF2-40B4-BE49-F238E27FC236}">
                <a16:creationId xmlns:a16="http://schemas.microsoft.com/office/drawing/2014/main" id="{62C4D6D8-9BD3-404E-9A3D-3952735C1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0"/>
          <a:stretch/>
        </p:blipFill>
        <p:spPr bwMode="auto">
          <a:xfrm rot="16200000">
            <a:off x="4686802" y="-760918"/>
            <a:ext cx="2818396" cy="105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6AC18D-8037-469E-8900-E287E58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C3FCD-841A-4C10-9968-1B1AECEBA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/>
              <a:t>ResNet</a:t>
            </a:r>
            <a:r>
              <a:rPr lang="en-US" dirty="0"/>
              <a:t> (He et.al.,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405F-C2CA-45F2-AB3E-33A799021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40</a:t>
            </a:fld>
            <a:endParaRPr lang="nl-BE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8E29F434-CF2D-4B15-8978-DE38F092BC2D}"/>
              </a:ext>
            </a:extLst>
          </p:cNvPr>
          <p:cNvSpPr/>
          <p:nvPr/>
        </p:nvSpPr>
        <p:spPr>
          <a:xfrm>
            <a:off x="9315661" y="1027906"/>
            <a:ext cx="2338076" cy="1635972"/>
          </a:xfrm>
          <a:prstGeom prst="roundRect">
            <a:avLst/>
          </a:prstGeom>
          <a:solidFill>
            <a:srgbClr val="FFC0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E64C8"/>
                </a:solidFill>
                <a:latin typeface="Corbel" panose="020B0503020204020204" pitchFamily="34" charset="0"/>
              </a:rPr>
              <a:t>Novelties: 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Residual layers</a:t>
            </a:r>
          </a:p>
          <a:p>
            <a:pPr algn="ctr"/>
            <a:r>
              <a:rPr lang="en-US" sz="1600" dirty="0">
                <a:solidFill>
                  <a:srgbClr val="1E64C8"/>
                </a:solidFill>
                <a:latin typeface="Corbel" panose="020B0503020204020204" pitchFamily="34" charset="0"/>
              </a:rPr>
              <a:t>Deeper</a:t>
            </a:r>
            <a:endParaRPr lang="nl-BE" sz="1600" dirty="0">
              <a:solidFill>
                <a:srgbClr val="1E64C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04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233D-0DDB-4F0A-8E69-B1A8DBBD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5A49F-66FF-41FD-8ED3-B87B74ECC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Extracted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30F5B-4528-4CED-AB76-E9665F4B86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B274A-9030-4F1F-81E6-97696FEA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10" y="2464317"/>
            <a:ext cx="8412379" cy="40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2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104-8D6B-475A-B196-5149FDB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EA94-9FE7-42D1-AFAA-E0168EBB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Convolutional neural networks (CNN) are a special case of MLPs</a:t>
            </a:r>
          </a:p>
          <a:p>
            <a:pPr lvl="1"/>
            <a:r>
              <a:rPr lang="en-US" sz="2000" dirty="0"/>
              <a:t>Local connectivity</a:t>
            </a:r>
          </a:p>
          <a:p>
            <a:pPr lvl="1"/>
            <a:r>
              <a:rPr lang="en-US" sz="2000" dirty="0"/>
              <a:t>Weight sharing</a:t>
            </a:r>
          </a:p>
          <a:p>
            <a:pPr lvl="1"/>
            <a:r>
              <a:rPr lang="en-US" sz="2000" dirty="0"/>
              <a:t>Pooling</a:t>
            </a:r>
          </a:p>
          <a:p>
            <a:pPr lvl="1"/>
            <a:r>
              <a:rPr lang="en-US" sz="2000" dirty="0"/>
              <a:t>Many layers</a:t>
            </a:r>
          </a:p>
          <a:p>
            <a:r>
              <a:rPr lang="en-US" sz="2400" dirty="0"/>
              <a:t>Much more efficient for grid-structured data compared to MLPs</a:t>
            </a:r>
          </a:p>
          <a:p>
            <a:r>
              <a:rPr lang="en-US" sz="2400" dirty="0"/>
              <a:t>Current state-of-the-art in many classification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70026-AAA2-40D9-A534-9240B06E1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42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E641D-2715-4C4C-9BB0-8BC321AB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57834"/>
            <a:ext cx="5500990" cy="18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395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https://colab.research.google.com/github/JorisRoels/deep-learning-biology/blob/main/exercises/assignments/2020-dlb-2-cnn-classification.ipynb</a:t>
            </a:r>
            <a:r>
              <a:rPr lang="en-US" sz="1800" dirty="0"/>
              <a:t> </a:t>
            </a:r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Try to solve the exercises</a:t>
            </a:r>
          </a:p>
          <a:p>
            <a:r>
              <a:rPr lang="en-US" sz="2400" dirty="0"/>
              <a:t>After every exercise we will come back to the main room and discuss the results</a:t>
            </a:r>
          </a:p>
          <a:p>
            <a:r>
              <a:rPr lang="en-US" sz="2400" dirty="0"/>
              <a:t>The complete solution notebook will be uploaded at the end of the session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961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Convolutional Neural Networks for Segmentation</a:t>
            </a:r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A5C22A-E334-4E6D-BB0D-33EDBE1D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D61066-5572-4FF5-9B39-F615FFCD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Classify each pixel of an image to a particular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693C4-4E57-466D-B384-6A0E504F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72" y="2616243"/>
            <a:ext cx="9408456" cy="387663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49810B-1EC3-44C3-A80A-AF0AA63C0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161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Segmentation of neuronal structures in EM stacks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6B8CF-3AA7-403D-89DB-B99053A5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95999"/>
            <a:ext cx="10515599" cy="29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4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Semantic segmentation = pixel classification (</a:t>
            </a:r>
            <a:r>
              <a:rPr lang="en-US" dirty="0" err="1"/>
              <a:t>Ciresan</a:t>
            </a:r>
            <a:r>
              <a:rPr lang="en-US" dirty="0"/>
              <a:t> et.al., 2012)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48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493ED-F8E3-41EE-B766-B3742C58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1980"/>
            <a:ext cx="10515600" cy="33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1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E4C3-F3E5-4794-9620-E03888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ISBI challenge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D98A0-469A-44D2-B4EA-C159AB184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Leaderboard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830F4-A5B1-4299-AE85-3EB860FA3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49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4386B-91B5-4E14-8840-D7C70E57AD03}"/>
              </a:ext>
            </a:extLst>
          </p:cNvPr>
          <p:cNvGrpSpPr/>
          <p:nvPr/>
        </p:nvGrpSpPr>
        <p:grpSpPr>
          <a:xfrm>
            <a:off x="1332690" y="2616924"/>
            <a:ext cx="9526620" cy="3650218"/>
            <a:chOff x="1332690" y="2616924"/>
            <a:chExt cx="9526620" cy="36502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262FDE-C3E2-4EFA-88B1-D860DC2A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690" y="2616924"/>
              <a:ext cx="9526620" cy="365021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050100F-EEA3-4ADE-91C0-A29DBC933456}"/>
                </a:ext>
              </a:extLst>
            </p:cNvPr>
            <p:cNvSpPr/>
            <p:nvPr/>
          </p:nvSpPr>
          <p:spPr>
            <a:xfrm>
              <a:off x="1350169" y="2838450"/>
              <a:ext cx="9477376" cy="206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16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41E231-C046-4E43-BFEF-CD152ACD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000" b="1" dirty="0"/>
                  <a:t>Example</a:t>
                </a:r>
                <a:r>
                  <a:rPr lang="en-US" sz="2000" dirty="0"/>
                  <a:t>: image classification</a:t>
                </a:r>
              </a:p>
              <a:p>
                <a:r>
                  <a:rPr lang="en-US" sz="2000" dirty="0"/>
                  <a:t>Input: 500 x 500 images</a:t>
                </a:r>
              </a:p>
              <a:p>
                <a:r>
                  <a:rPr lang="en-US" sz="2000" dirty="0"/>
                  <a:t>Output: 10 classes</a:t>
                </a:r>
              </a:p>
              <a:p>
                <a:endParaRPr lang="en-US" sz="2000" dirty="0"/>
              </a:p>
              <a:p>
                <a:pPr marL="50800" indent="0">
                  <a:buNone/>
                </a:pPr>
                <a:r>
                  <a:rPr lang="en-US" sz="2000" dirty="0"/>
                  <a:t>The smallest perceptron that can solve this: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=500×500=25,000</m:t>
                    </m:r>
                  </m:oMath>
                </a14:m>
                <a:r>
                  <a:rPr lang="en-US" sz="2000" dirty="0"/>
                  <a:t> input variables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output variables</a:t>
                </a:r>
              </a:p>
              <a:p>
                <a:pPr marL="50800" indent="0">
                  <a:buNone/>
                </a:pPr>
                <a:r>
                  <a:rPr lang="en-US" sz="2000" dirty="0">
                    <a:sym typeface="Wingdings" panose="05000000000000000000" pitchFamily="2" charset="2"/>
                  </a:rPr>
                  <a:t>How many parameters? 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Weights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250,000</a:t>
                </a:r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>
                    <a:sym typeface="Wingdings" panose="05000000000000000000" pitchFamily="2" charset="2"/>
                  </a:rPr>
                  <a:t>Biases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𝒃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: 10</a:t>
                </a:r>
                <a:endParaRPr lang="en-US" sz="2000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87034099-85EA-4DB6-AAEC-2EE13177B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10515600" cy="4274256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305C7A4F-7AA1-4AAD-B5F1-FABA30F6E7FF}"/>
              </a:ext>
            </a:extLst>
          </p:cNvPr>
          <p:cNvGrpSpPr/>
          <p:nvPr/>
        </p:nvGrpSpPr>
        <p:grpSpPr>
          <a:xfrm>
            <a:off x="5885234" y="1382478"/>
            <a:ext cx="1724694" cy="1963837"/>
            <a:chOff x="5885234" y="1382478"/>
            <a:chExt cx="1724694" cy="196383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619AE6-BA66-4A52-943D-C878C986D9FF}"/>
                </a:ext>
              </a:extLst>
            </p:cNvPr>
            <p:cNvSpPr/>
            <p:nvPr/>
          </p:nvSpPr>
          <p:spPr>
            <a:xfrm>
              <a:off x="5885234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C330B3-7CD7-4AD2-AE02-9E148B808D97}"/>
                </a:ext>
              </a:extLst>
            </p:cNvPr>
            <p:cNvGrpSpPr/>
            <p:nvPr/>
          </p:nvGrpSpPr>
          <p:grpSpPr>
            <a:xfrm>
              <a:off x="5973527" y="1690688"/>
              <a:ext cx="1554803" cy="1557297"/>
              <a:chOff x="6353783" y="1099226"/>
              <a:chExt cx="4325701" cy="433263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7E05C6C-7233-4B26-80C3-9876B3F24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378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D09EECA-B73F-48A9-AE14-35AC535B7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0873" y="1099226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7368E35-1F8C-4715-A38B-4A6BC288A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783" y="3353254"/>
                <a:ext cx="2078610" cy="207861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CBC9B91-D68A-4720-AC21-9E067CFF3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0874" y="3353255"/>
                <a:ext cx="2078610" cy="2078610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F36A7B-EC7B-44B2-B55E-57B8367AB22E}"/>
                </a:ext>
              </a:extLst>
            </p:cNvPr>
            <p:cNvSpPr txBox="1"/>
            <p:nvPr/>
          </p:nvSpPr>
          <p:spPr>
            <a:xfrm>
              <a:off x="6312871" y="1384993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Airplane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B7AC4B-B939-4EAD-A183-2A9755BF3C44}"/>
              </a:ext>
            </a:extLst>
          </p:cNvPr>
          <p:cNvGrpSpPr/>
          <p:nvPr/>
        </p:nvGrpSpPr>
        <p:grpSpPr>
          <a:xfrm>
            <a:off x="7808440" y="1382478"/>
            <a:ext cx="1724694" cy="1963837"/>
            <a:chOff x="7808440" y="1382478"/>
            <a:chExt cx="1724694" cy="196383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EDCCE2-A702-4DC2-A1CF-96E579F351A6}"/>
                </a:ext>
              </a:extLst>
            </p:cNvPr>
            <p:cNvGrpSpPr/>
            <p:nvPr/>
          </p:nvGrpSpPr>
          <p:grpSpPr>
            <a:xfrm>
              <a:off x="7886262" y="1690688"/>
              <a:ext cx="1554804" cy="1557297"/>
              <a:chOff x="8221495" y="725761"/>
              <a:chExt cx="2251523" cy="225513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5FA7134-BAF7-43F6-B0FE-7E9E187D7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1496" y="72576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196C5A-45C1-4ED8-870B-4615E1D73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91104" y="725762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5D64E44-9A9B-408C-94C3-220C8CADB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1495" y="1898980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EE1C072-7EE2-407F-96D1-E0B7DFD22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91103" y="1892793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3043E2-347B-46CD-8E7F-E7CC61CD26CE}"/>
                </a:ext>
              </a:extLst>
            </p:cNvPr>
            <p:cNvSpPr txBox="1"/>
            <p:nvPr/>
          </p:nvSpPr>
          <p:spPr>
            <a:xfrm>
              <a:off x="8446132" y="1382480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Cat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47D7EA4-CD6B-4217-A70B-F80A508137DF}"/>
                </a:ext>
              </a:extLst>
            </p:cNvPr>
            <p:cNvSpPr/>
            <p:nvPr/>
          </p:nvSpPr>
          <p:spPr>
            <a:xfrm>
              <a:off x="7808440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380021-7ABD-4890-8830-8B61B2700DB3}"/>
              </a:ext>
            </a:extLst>
          </p:cNvPr>
          <p:cNvGrpSpPr/>
          <p:nvPr/>
        </p:nvGrpSpPr>
        <p:grpSpPr>
          <a:xfrm>
            <a:off x="9731646" y="1382478"/>
            <a:ext cx="1724694" cy="1963837"/>
            <a:chOff x="9706928" y="1382478"/>
            <a:chExt cx="1724694" cy="19638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CE67F33-217B-4DDB-A902-DF99EC7C0A42}"/>
                </a:ext>
              </a:extLst>
            </p:cNvPr>
            <p:cNvGrpSpPr/>
            <p:nvPr/>
          </p:nvGrpSpPr>
          <p:grpSpPr>
            <a:xfrm>
              <a:off x="9798996" y="1689093"/>
              <a:ext cx="1554804" cy="1553803"/>
              <a:chOff x="8494166" y="3542880"/>
              <a:chExt cx="2251523" cy="225007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CB7C81E-67B1-4EC1-B4FC-1676835EC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94167" y="3542881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BB5F024-C363-4542-89C7-8A8230A6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63774" y="3542880"/>
                <a:ext cx="1081915" cy="108191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EABCD2-53F0-4DD0-9C02-49B6E3D7B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4166" y="4711039"/>
                <a:ext cx="1081914" cy="108191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09349DC-28CA-460C-8C1E-2443F82FC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63774" y="4711039"/>
                <a:ext cx="1081914" cy="1081914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3FC430-5FAF-41C3-BE20-EE1961CACBD5}"/>
                </a:ext>
              </a:extLst>
            </p:cNvPr>
            <p:cNvSpPr txBox="1"/>
            <p:nvPr/>
          </p:nvSpPr>
          <p:spPr>
            <a:xfrm>
              <a:off x="10304529" y="13824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Ship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532648B-2F0B-4C5F-B325-8D8D2123CE45}"/>
                </a:ext>
              </a:extLst>
            </p:cNvPr>
            <p:cNvSpPr/>
            <p:nvPr/>
          </p:nvSpPr>
          <p:spPr>
            <a:xfrm>
              <a:off x="9706928" y="1382478"/>
              <a:ext cx="1724694" cy="1963837"/>
            </a:xfrm>
            <a:prstGeom prst="roundRect">
              <a:avLst>
                <a:gd name="adj" fmla="val 8207"/>
              </a:avLst>
            </a:prstGeom>
            <a:noFill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236047-F647-481A-B0FB-22D7726112BE}"/>
              </a:ext>
            </a:extLst>
          </p:cNvPr>
          <p:cNvGrpSpPr/>
          <p:nvPr/>
        </p:nvGrpSpPr>
        <p:grpSpPr>
          <a:xfrm>
            <a:off x="6623187" y="3652010"/>
            <a:ext cx="4095199" cy="2972932"/>
            <a:chOff x="6623187" y="3652010"/>
            <a:chExt cx="4095199" cy="297293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54A70C6-C0D4-470E-B032-6513FAB3E792}"/>
                </a:ext>
              </a:extLst>
            </p:cNvPr>
            <p:cNvSpPr/>
            <p:nvPr/>
          </p:nvSpPr>
          <p:spPr>
            <a:xfrm>
              <a:off x="6623187" y="3652010"/>
              <a:ext cx="787941" cy="29718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EF0CCE3-94B8-4860-9657-5110466C6ED5}"/>
                </a:ext>
              </a:extLst>
            </p:cNvPr>
            <p:cNvGrpSpPr/>
            <p:nvPr/>
          </p:nvGrpSpPr>
          <p:grpSpPr>
            <a:xfrm>
              <a:off x="6720464" y="3722806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0CB5C66D-338D-4BA5-8178-D8FF9C3E1213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EB8DEFAA-55A3-4BEA-8CAF-5F4C8AA7E4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4E2FAF03-5F2D-4045-AF87-0820C8ABFC0B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C16837A-D3D2-4BFF-8331-6C03A7744E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F10C1171-A544-4EB3-9882-522420AF253C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606D45A3-BBF3-4D0F-99B4-79AEEA110A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2163AFBA-BB3F-4772-BB8D-7E9F09A65E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E42EA93-E3A1-48D0-BD63-9E2E2B2BB8C2}"/>
                </a:ext>
              </a:extLst>
            </p:cNvPr>
            <p:cNvSpPr/>
            <p:nvPr/>
          </p:nvSpPr>
          <p:spPr>
            <a:xfrm>
              <a:off x="9930445" y="3653141"/>
              <a:ext cx="787941" cy="2971801"/>
            </a:xfrm>
            <a:prstGeom prst="roundRect">
              <a:avLst/>
            </a:prstGeom>
            <a:solidFill>
              <a:schemeClr val="tx2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D33A7C3-434B-476F-8A6B-0B596BAA7E2C}"/>
                </a:ext>
              </a:extLst>
            </p:cNvPr>
            <p:cNvGrpSpPr/>
            <p:nvPr/>
          </p:nvGrpSpPr>
          <p:grpSpPr>
            <a:xfrm>
              <a:off x="10027722" y="3723937"/>
              <a:ext cx="603115" cy="2827506"/>
              <a:chOff x="6342434" y="2660514"/>
              <a:chExt cx="603115" cy="28275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B71E783-B0CD-47A2-B618-9D58EC0EBF4F}"/>
                      </a:ext>
                    </a:extLst>
                  </p:cNvPr>
                  <p:cNvSpPr/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D3B1AF20-D617-4E7E-9857-B35D4340F6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2660514"/>
                    <a:ext cx="603115" cy="603115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4D8CA52-2727-481D-9A1E-E815606D42D4}"/>
                      </a:ext>
                    </a:extLst>
                  </p:cNvPr>
                  <p:cNvSpPr/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83D61889-55A4-4F81-8A07-5E7EFA172E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3371007"/>
                    <a:ext cx="603115" cy="603115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EA6E9E2F-7400-41DC-BE1B-BA0A8208A233}"/>
                      </a:ext>
                    </a:extLst>
                  </p:cNvPr>
                  <p:cNvSpPr/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E3ED5B2F-3AB5-4459-9CC2-437708679C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434" y="4884905"/>
                    <a:ext cx="603115" cy="603115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4782617E-59CE-4955-9711-C47B76AD02C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D6FB03E3-6437-4E64-99D8-809C36F58F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6464488" y="4183169"/>
                    <a:ext cx="50045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FD213DC-5DFB-4F9C-84E6-E2C3CC5D1F1C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FABEC26-823E-4C3B-80C2-23E259A8B5A8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397044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0F5FF47-4093-4BFB-852E-565E88FDF285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171662"/>
              <a:ext cx="2519317" cy="18455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0DDB9E7-CC07-4152-A5A4-1D6D9AEDF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071111"/>
              <a:ext cx="2519317" cy="5619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23CBFF5-20A0-4AF3-85B2-9612F9374B90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767281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0009D4-0DF5-4469-B770-5E9A122FD80B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4859560"/>
              <a:ext cx="2519317" cy="1291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8FD5858-F46B-4B90-8375-D1784D479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171662"/>
              <a:ext cx="2519317" cy="190430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34E504E-833E-4C63-9470-6939623B4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128" y="4859560"/>
              <a:ext cx="2519317" cy="1291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C540752-3E43-44F7-BF1F-FE18BCFFDBDD}"/>
                </a:ext>
              </a:extLst>
            </p:cNvPr>
            <p:cNvCxnSpPr>
              <a:cxnSpLocks/>
            </p:cNvCxnSpPr>
            <p:nvPr/>
          </p:nvCxnSpPr>
          <p:spPr>
            <a:xfrm>
              <a:off x="7411128" y="6228363"/>
              <a:ext cx="251931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7B6104F-2756-4F9F-A3AD-666FD1A10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000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8CBF-1FD7-45FC-BD4C-D02F3D73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18CCB-7283-4C1E-A704-A005D80F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Semantic segmentation as pixel classification has several disadvantages: </a:t>
            </a:r>
          </a:p>
          <a:p>
            <a:r>
              <a:rPr lang="en-US" dirty="0"/>
              <a:t>Every pixel has to be classified separately: computationally intensive! </a:t>
            </a:r>
          </a:p>
          <a:p>
            <a:r>
              <a:rPr lang="en-US" dirty="0"/>
              <a:t>Window size introduces a compute/accuracy trade off: </a:t>
            </a:r>
          </a:p>
          <a:p>
            <a:pPr lvl="1"/>
            <a:r>
              <a:rPr lang="en-US" dirty="0"/>
              <a:t>Small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Limited context</a:t>
            </a:r>
          </a:p>
          <a:p>
            <a:pPr marL="901700" lvl="1" indent="-342900"/>
            <a:r>
              <a:rPr lang="en-US" dirty="0">
                <a:sym typeface="Wingdings" panose="05000000000000000000" pitchFamily="2" charset="2"/>
              </a:rPr>
              <a:t>Large window size: 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Computationally inefficient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More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7718-5135-433F-8E87-10C5DA6D81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82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E9D5-3866-46E1-BEE9-F9E97BE3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26C9-934F-4B55-8F44-650F6C463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CNN for classification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CNN for segmentation (FCN): </a:t>
            </a:r>
          </a:p>
          <a:p>
            <a:pPr lvl="1"/>
            <a:r>
              <a:rPr lang="en-US" sz="2000" dirty="0"/>
              <a:t>No full connections, only convolutions</a:t>
            </a:r>
          </a:p>
          <a:p>
            <a:pPr lvl="1"/>
            <a:r>
              <a:rPr lang="en-US" sz="2000" dirty="0"/>
              <a:t>Transposed convolutions (</a:t>
            </a:r>
            <a:r>
              <a:rPr lang="en-US" sz="2000" dirty="0" err="1"/>
              <a:t>upsampling</a:t>
            </a:r>
            <a:r>
              <a:rPr lang="en-US" sz="2000" dirty="0"/>
              <a:t>)</a:t>
            </a:r>
          </a:p>
          <a:p>
            <a:pPr marL="5080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59300-24AC-4E4C-B439-EADF2F00A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414F3-1CA2-405E-9312-9AA4C03D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0829"/>
            <a:ext cx="4476750" cy="1223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81B0E-EAD5-40CE-B43F-D7611ADF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008461"/>
            <a:ext cx="4476750" cy="14844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C13836-C0C5-4A9E-AF61-8D0E30F53259}"/>
              </a:ext>
            </a:extLst>
          </p:cNvPr>
          <p:cNvGrpSpPr/>
          <p:nvPr/>
        </p:nvGrpSpPr>
        <p:grpSpPr>
          <a:xfrm>
            <a:off x="6515100" y="2410829"/>
            <a:ext cx="4838700" cy="2981385"/>
            <a:chOff x="6515100" y="2332771"/>
            <a:chExt cx="4838700" cy="29813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C4D999-A116-4825-9662-96DA63FF1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100" y="2732881"/>
              <a:ext cx="4838700" cy="25812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007BEA-918B-405D-A70E-8C1B5DCEBBF8}"/>
                </a:ext>
              </a:extLst>
            </p:cNvPr>
            <p:cNvSpPr txBox="1"/>
            <p:nvPr/>
          </p:nvSpPr>
          <p:spPr>
            <a:xfrm>
              <a:off x="7484378" y="2332771"/>
              <a:ext cx="290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FCN (</a:t>
              </a:r>
              <a:r>
                <a:rPr lang="en-US" sz="1800" dirty="0" err="1">
                  <a:solidFill>
                    <a:schemeClr val="tx1"/>
                  </a:solidFill>
                  <a:latin typeface="Corbel" panose="020B0503020204020204" pitchFamily="34" charset="0"/>
                </a:rPr>
                <a:t>Shelhamer</a:t>
              </a:r>
              <a:r>
                <a:rPr lang="en-US" sz="1800" dirty="0">
                  <a:solidFill>
                    <a:schemeClr val="tx1"/>
                  </a:solidFill>
                  <a:latin typeface="Corbel" panose="020B0503020204020204" pitchFamily="34" charset="0"/>
                </a:rPr>
                <a:t> et.al.,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2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 2012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3BF5F-4AE6-4556-890C-D36B1AC68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10515599" cy="4274256"/>
          </a:xfrm>
        </p:spPr>
        <p:txBody>
          <a:bodyPr/>
          <a:lstStyle/>
          <a:p>
            <a:r>
              <a:rPr lang="en-US" sz="2400" dirty="0"/>
              <a:t>Classification/detection competition</a:t>
            </a:r>
          </a:p>
          <a:p>
            <a:r>
              <a:rPr lang="en-US" sz="2400" dirty="0"/>
              <a:t>Segmentation competition</a:t>
            </a:r>
          </a:p>
          <a:p>
            <a:pPr lvl="1"/>
            <a:r>
              <a:rPr lang="en-US" sz="2000" dirty="0"/>
              <a:t>3000  labeled training images</a:t>
            </a:r>
          </a:p>
          <a:p>
            <a:pPr lvl="1"/>
            <a:r>
              <a:rPr lang="en-US" sz="2000" dirty="0"/>
              <a:t>7000 objects</a:t>
            </a:r>
          </a:p>
          <a:p>
            <a:pPr lvl="1"/>
            <a:r>
              <a:rPr lang="en-US" sz="2000" dirty="0"/>
              <a:t>20 classes</a:t>
            </a:r>
          </a:p>
          <a:p>
            <a:r>
              <a:rPr lang="en-US" sz="2400" dirty="0"/>
              <a:t>Action classification competition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52</a:t>
            </a:fld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EB8F62-FE0F-4687-BC6D-0CB61241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779" y="2055865"/>
            <a:ext cx="5358034" cy="1081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643AE-1115-4917-8F9E-E042200C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470859"/>
            <a:ext cx="5672136" cy="1679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1407A7-50BC-4EEC-B0FF-853120674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779" y="4381493"/>
            <a:ext cx="5358034" cy="18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4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E13C-2B38-4041-B929-9D51ED8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7136-FCF5-4F89-BD97-B0DBB395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2BE86-36A5-4D34-8B77-E5B0D800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111351"/>
            <a:ext cx="10515601" cy="40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58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3790-03C1-4326-9AF3-BD76F571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BAB4C-CE00-471F-B2DB-6DAB2364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4100088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 err="1"/>
              <a:t>Upsampling</a:t>
            </a:r>
            <a:r>
              <a:rPr lang="en-US" sz="2000" dirty="0"/>
              <a:t> ignores the loss in resolution</a:t>
            </a:r>
          </a:p>
          <a:p>
            <a:pPr marL="50800" indent="0">
              <a:buNone/>
            </a:pPr>
            <a:endParaRPr lang="en-US" sz="2000" dirty="0"/>
          </a:p>
          <a:p>
            <a:pPr marL="50800" indent="0">
              <a:buNone/>
            </a:pPr>
            <a:r>
              <a:rPr lang="en-US" sz="2000" dirty="0"/>
              <a:t>U-Net (</a:t>
            </a:r>
            <a:r>
              <a:rPr lang="en-US" sz="2000" dirty="0" err="1"/>
              <a:t>Ronneberger</a:t>
            </a:r>
            <a:r>
              <a:rPr lang="en-US" sz="2000" dirty="0"/>
              <a:t> et.al., 2015):</a:t>
            </a:r>
          </a:p>
          <a:p>
            <a:r>
              <a:rPr lang="en-US" sz="2000" dirty="0"/>
              <a:t>Combine </a:t>
            </a:r>
            <a:r>
              <a:rPr lang="en-US" sz="2000" dirty="0" err="1"/>
              <a:t>upsampling</a:t>
            </a:r>
            <a:r>
              <a:rPr lang="en-US" sz="2000" dirty="0"/>
              <a:t> with convolutional layer</a:t>
            </a:r>
          </a:p>
          <a:p>
            <a:r>
              <a:rPr lang="en-US" sz="2000" dirty="0"/>
              <a:t>Introduce skip connections that restore high resolution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DC41B-6560-4EAC-B4B8-10070C76F3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54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45E2F-41D5-4036-898D-07B171AD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288" y="1841786"/>
            <a:ext cx="6415512" cy="42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0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F4B-EA7F-4BF9-BA1F-5031FCE9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DB93E-4B32-4E36-9181-56AA4AD10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024332" cy="4274256"/>
          </a:xfrm>
        </p:spPr>
        <p:txBody>
          <a:bodyPr/>
          <a:lstStyle/>
          <a:p>
            <a:pPr marL="50800" indent="0">
              <a:buNone/>
            </a:pPr>
            <a:r>
              <a:rPr lang="en-US" sz="2000" dirty="0"/>
              <a:t>Up to know, state-of-the-art in biomedical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731AB-02A7-4740-9AD7-02C33AA69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55</a:t>
            </a:fld>
            <a:endParaRPr lang="nl-BE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B509FE-D913-4522-88A0-43243C4E3120}"/>
              </a:ext>
            </a:extLst>
          </p:cNvPr>
          <p:cNvGrpSpPr/>
          <p:nvPr/>
        </p:nvGrpSpPr>
        <p:grpSpPr>
          <a:xfrm>
            <a:off x="8122784" y="441478"/>
            <a:ext cx="3968012" cy="3882265"/>
            <a:chOff x="5057775" y="-1943449"/>
            <a:chExt cx="4924425" cy="48180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6B9D75-3381-4FCE-97C8-2537CE59D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92"/>
            <a:stretch/>
          </p:blipFill>
          <p:spPr>
            <a:xfrm>
              <a:off x="5057775" y="436161"/>
              <a:ext cx="4924425" cy="2438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F6C7BB-6083-4762-9834-62078E352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864"/>
            <a:stretch/>
          </p:blipFill>
          <p:spPr>
            <a:xfrm>
              <a:off x="5081586" y="-1943449"/>
              <a:ext cx="3238500" cy="2438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8DA1F-3C0A-46FF-B05A-666BF5F49062}"/>
              </a:ext>
            </a:extLst>
          </p:cNvPr>
          <p:cNvGrpSpPr/>
          <p:nvPr/>
        </p:nvGrpSpPr>
        <p:grpSpPr>
          <a:xfrm>
            <a:off x="838200" y="2442081"/>
            <a:ext cx="6332536" cy="1884395"/>
            <a:chOff x="1585913" y="3392629"/>
            <a:chExt cx="7458074" cy="22193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1E0CCF-5AC2-45B2-A57E-49C9A0D38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964"/>
            <a:stretch/>
          </p:blipFill>
          <p:spPr>
            <a:xfrm>
              <a:off x="4962525" y="3392629"/>
              <a:ext cx="4081462" cy="22193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9C4E5D-0B48-4DA3-9AB2-DA6C97E24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2294"/>
            <a:stretch/>
          </p:blipFill>
          <p:spPr>
            <a:xfrm>
              <a:off x="1585913" y="3392629"/>
              <a:ext cx="3271838" cy="221932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85C67A-62F8-407D-9DCA-BBB0E8CD0A78}"/>
              </a:ext>
            </a:extLst>
          </p:cNvPr>
          <p:cNvGrpSpPr/>
          <p:nvPr/>
        </p:nvGrpSpPr>
        <p:grpSpPr>
          <a:xfrm>
            <a:off x="2657449" y="4564050"/>
            <a:ext cx="6205083" cy="2152287"/>
            <a:chOff x="4076700" y="3025660"/>
            <a:chExt cx="7277099" cy="25241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31B935-6574-446E-B7E9-5DD5F6672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526"/>
            <a:stretch/>
          </p:blipFill>
          <p:spPr>
            <a:xfrm>
              <a:off x="6696074" y="3025660"/>
              <a:ext cx="4657725" cy="25241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54AAE4-F8B0-4A13-984C-F1D3886D2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210"/>
            <a:stretch/>
          </p:blipFill>
          <p:spPr>
            <a:xfrm>
              <a:off x="4076700" y="3025660"/>
              <a:ext cx="2514600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13A375-BC32-4D03-AABC-7E43D27B1387}"/>
              </a:ext>
            </a:extLst>
          </p:cNvPr>
          <p:cNvSpPr txBox="1"/>
          <p:nvPr/>
        </p:nvSpPr>
        <p:spPr>
          <a:xfrm>
            <a:off x="10671243" y="1050234"/>
            <a:ext cx="1520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Morphometric cell description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54442-E3ED-42B3-AD43-1FCE012BECC3}"/>
              </a:ext>
            </a:extLst>
          </p:cNvPr>
          <p:cNvSpPr txBox="1"/>
          <p:nvPr/>
        </p:nvSpPr>
        <p:spPr>
          <a:xfrm>
            <a:off x="4262906" y="6246913"/>
            <a:ext cx="1556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Neurite tracing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FB973-4879-4477-9620-3FE73CCC901F}"/>
              </a:ext>
            </a:extLst>
          </p:cNvPr>
          <p:cNvSpPr txBox="1"/>
          <p:nvPr/>
        </p:nvSpPr>
        <p:spPr>
          <a:xfrm>
            <a:off x="5793854" y="3686527"/>
            <a:ext cx="185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rbel" panose="020B0503020204020204" pitchFamily="34" charset="0"/>
              </a:rPr>
              <a:t>Cell morphometry in bright field data</a:t>
            </a:r>
          </a:p>
        </p:txBody>
      </p:sp>
    </p:spTree>
    <p:extLst>
      <p:ext uri="{BB962C8B-B14F-4D97-AF65-F5344CB8AC3E}">
        <p14:creationId xmlns:p14="http://schemas.microsoft.com/office/powerpoint/2010/main" val="14420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5104-8D6B-475A-B196-5149FDB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1EA94-9FE7-42D1-AFAA-E0168EBB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5257800" cy="4274256"/>
          </a:xfrm>
        </p:spPr>
        <p:txBody>
          <a:bodyPr/>
          <a:lstStyle/>
          <a:p>
            <a:r>
              <a:rPr lang="en-US" sz="2400" dirty="0"/>
              <a:t>Segmentation as pixel classification is insufficient</a:t>
            </a:r>
          </a:p>
          <a:p>
            <a:r>
              <a:rPr lang="en-US" sz="2400" dirty="0"/>
              <a:t>Segmentation requires a fundamentally different architecture with CNNs</a:t>
            </a:r>
          </a:p>
          <a:p>
            <a:r>
              <a:rPr lang="en-US" sz="2400" dirty="0"/>
              <a:t>Alternative architectures employ </a:t>
            </a:r>
            <a:r>
              <a:rPr lang="en-US" sz="2400" dirty="0" err="1"/>
              <a:t>upsampling</a:t>
            </a:r>
            <a:r>
              <a:rPr lang="en-US" sz="2400" dirty="0"/>
              <a:t> layers</a:t>
            </a:r>
          </a:p>
          <a:p>
            <a:r>
              <a:rPr lang="en-US" sz="2400" dirty="0"/>
              <a:t>State-of-the-art (in biomedical imaging) employ encoder-decoder layers (U-Net)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70026-AAA2-40D9-A534-9240B06E1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56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C807-122F-4BEF-8220-83E6367E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822" y="3391810"/>
            <a:ext cx="4088980" cy="272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99A8D-9809-4CBE-A86A-11EC42A1B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25" y="1639852"/>
            <a:ext cx="4708975" cy="148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7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Exercises</a:t>
            </a:r>
            <a:endParaRPr dirty="0"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32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https://colab.research.google.com/github/JorisRoels/deep-learning-biology/blob/main/exercises/assignments/2020-dlb-3-cnn-segmentation.ipynb</a:t>
            </a:r>
            <a:r>
              <a:rPr lang="en-US" sz="1800" dirty="0"/>
              <a:t> </a:t>
            </a:r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Try to solve the exercises</a:t>
            </a:r>
          </a:p>
          <a:p>
            <a:r>
              <a:rPr lang="en-US" sz="2400" dirty="0"/>
              <a:t>After every exercise we will come back to the main room and discuss the results</a:t>
            </a:r>
          </a:p>
          <a:p>
            <a:r>
              <a:rPr lang="en-US" sz="2400" dirty="0"/>
              <a:t>The complete solution notebook will be uploaded at the end of the session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2DDC-D44B-4389-8228-43B575A5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3FB6-90AF-4C88-9417-78711BC6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400" dirty="0"/>
              <a:t>Are all these connections really necessary? </a:t>
            </a:r>
          </a:p>
          <a:p>
            <a:r>
              <a:rPr lang="en-US" sz="2400" dirty="0"/>
              <a:t>Pixels nearby are correlated</a:t>
            </a:r>
          </a:p>
          <a:p>
            <a:r>
              <a:rPr lang="en-US" sz="2400" dirty="0"/>
              <a:t>Features in the image should not depend on the position</a:t>
            </a:r>
          </a:p>
          <a:p>
            <a:pPr marL="5080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74C2-4A1A-4ABA-9719-8A228820D4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6</a:t>
            </a:fld>
            <a:endParaRPr lang="nl-BE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C7A81DA-D31E-4152-B2C0-2CA8FA894C75}"/>
              </a:ext>
            </a:extLst>
          </p:cNvPr>
          <p:cNvGrpSpPr/>
          <p:nvPr/>
        </p:nvGrpSpPr>
        <p:grpSpPr>
          <a:xfrm>
            <a:off x="3519739" y="3476864"/>
            <a:ext cx="5152521" cy="3006486"/>
            <a:chOff x="151336" y="2825134"/>
            <a:chExt cx="5523996" cy="3223241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B3535F88-E53C-4D18-8978-9D7B35B6A103}"/>
                </a:ext>
              </a:extLst>
            </p:cNvPr>
            <p:cNvGrpSpPr/>
            <p:nvPr/>
          </p:nvGrpSpPr>
          <p:grpSpPr>
            <a:xfrm>
              <a:off x="151336" y="2979241"/>
              <a:ext cx="2924373" cy="2924373"/>
              <a:chOff x="1593940" y="3045040"/>
              <a:chExt cx="3127159" cy="3127159"/>
            </a:xfrm>
            <a:scene3d>
              <a:camera prst="isometricOffAxis2Right"/>
              <a:lightRig rig="threePt" dir="t"/>
            </a:scene3d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522E845-FDB8-4605-A488-2A24AE30F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93940" y="3045040"/>
                <a:ext cx="3127159" cy="3127159"/>
              </a:xfrm>
              <a:prstGeom prst="rect">
                <a:avLst/>
              </a:prstGeom>
            </p:spPr>
          </p:pic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F0F0339A-021C-4DAD-9C26-703249EA64D2}"/>
                  </a:ext>
                </a:extLst>
              </p:cNvPr>
              <p:cNvGrpSpPr/>
              <p:nvPr/>
            </p:nvGrpSpPr>
            <p:grpSpPr>
              <a:xfrm>
                <a:off x="1619340" y="3076508"/>
                <a:ext cx="3076359" cy="3064223"/>
                <a:chOff x="862300" y="3070440"/>
                <a:chExt cx="3076359" cy="30642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E0B8C111-04BF-47A4-888F-8D9854A56A08}"/>
                    </a:ext>
                  </a:extLst>
                </p:cNvPr>
                <p:cNvGrpSpPr/>
                <p:nvPr/>
              </p:nvGrpSpPr>
              <p:grpSpPr>
                <a:xfrm>
                  <a:off x="862300" y="3070440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58914221-1404-48BF-BABC-014334EFAE40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F8C98733-0986-40F2-8050-8E54710313DF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B75B341B-D45C-4972-8136-D4C91DA6E18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8D28F8B-A6EC-49FF-9180-DF1B3C0B67AB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C2E86C8C-2D06-4183-8202-F421AF0D0B85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8" name="Oval 127">
                    <a:extLst>
                      <a:ext uri="{FF2B5EF4-FFF2-40B4-BE49-F238E27FC236}">
                        <a16:creationId xmlns:a16="http://schemas.microsoft.com/office/drawing/2014/main" id="{A167A008-B20B-4F9F-9E17-42C73D5C49C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6D500895-F4AC-4D61-9A80-2D348E84333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65756D7A-CAE2-46B5-BB7B-FC67A3F6077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43658F88-53DD-4C6B-8A46-4F1282A19690}"/>
                    </a:ext>
                  </a:extLst>
                </p:cNvPr>
                <p:cNvGrpSpPr/>
                <p:nvPr/>
              </p:nvGrpSpPr>
              <p:grpSpPr>
                <a:xfrm>
                  <a:off x="862300" y="3417379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839A967C-CCA3-4AF8-B5C3-0C36AD015E9A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FD6F3A12-4276-4B22-B391-CD0FEA15788E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9CAE6D74-9F1B-45C4-940C-4B95BA7622D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671D7271-8830-4CAA-B605-00A92700E06C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4ADD397-71DD-499A-9CA3-4DB4C6E1C21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18CBE374-4B59-4277-AEBB-48147334F515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C9FF70DD-EF16-4572-AFC7-EB83EC441F18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B679D93E-65CB-4987-B375-6BFB9B9B46ED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F0D36D8-4353-410A-B009-5689989ECDCF}"/>
                    </a:ext>
                  </a:extLst>
                </p:cNvPr>
                <p:cNvGrpSpPr/>
                <p:nvPr/>
              </p:nvGrpSpPr>
              <p:grpSpPr>
                <a:xfrm>
                  <a:off x="862300" y="4458196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C7E387DA-5630-408F-A38F-7BF761B53531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A2EFFB0E-BF90-43C7-9572-AC7BC8544506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EF03C706-0590-4F13-8ECD-27E9683E6BA6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8B45B29-1BCC-454F-BD8A-F1F4733492C8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014C3C05-E908-4408-867D-8521F122AC4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A5845D1C-A224-45F3-B9DE-3D65FF470F79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id="{B00BEBDE-7652-4403-9661-CF1BEFCF6557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3C1B776C-712B-4FF7-A536-9A41E38196D0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9E2BDBE8-72E4-4ABA-ABC4-F8F68DD401FD}"/>
                    </a:ext>
                  </a:extLst>
                </p:cNvPr>
                <p:cNvGrpSpPr/>
                <p:nvPr/>
              </p:nvGrpSpPr>
              <p:grpSpPr>
                <a:xfrm>
                  <a:off x="862300" y="4805135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10661CF7-CEDC-4131-BF67-16EE8672E2AB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F457866-0B13-4354-866B-92FC5D553648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88CDD6F0-0748-410A-AE85-D48BE248BCCD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CBEF0A9D-BAD2-46C4-817D-2BCB708DE4B6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83D4B11F-0391-4986-91D9-6B25ED5F9626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C22640E1-50C3-4149-846C-1FEF6527FE98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E15E32D4-BB59-4F60-8CBA-0C374CAE558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4350B70-D3EE-4BC2-97A9-EDD28A85A38E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E5076702-8BD4-4B6B-9864-011E34BA94A7}"/>
                    </a:ext>
                  </a:extLst>
                </p:cNvPr>
                <p:cNvGrpSpPr/>
                <p:nvPr/>
              </p:nvGrpSpPr>
              <p:grpSpPr>
                <a:xfrm>
                  <a:off x="862300" y="5152074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26A4AB8A-0EB6-4FEC-BB05-C7C6B699728E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15E7176C-F0FA-424D-BB18-878832B8310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AB4013F2-039D-4137-9C0F-B8864D950D70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8FB35C19-AD39-4CEF-9CFD-BAA4ADD25801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C23EA5EA-BABE-4E80-A866-C8C1F6103B9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1249ACE9-4275-4473-B4A0-FE32ED0FA5D2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A2A014D4-93B8-4ED4-A761-527042DA91D3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0CC760F2-7870-4DE2-89ED-CB92232B5307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71C8369-D6C7-4E84-9F67-47760506CD88}"/>
                    </a:ext>
                  </a:extLst>
                </p:cNvPr>
                <p:cNvGrpSpPr/>
                <p:nvPr/>
              </p:nvGrpSpPr>
              <p:grpSpPr>
                <a:xfrm>
                  <a:off x="862300" y="549901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ED661936-32E5-49D0-B6D9-E5CE34953A98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7B434537-A8EC-43FF-8823-B249028FBB89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AD74EA31-61C9-4CE2-9A99-8484344D8513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1BB25C70-64F3-4D59-BC88-9DE2B1FE9A4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ABDEA949-9FAE-4A42-8038-2320257DB5D3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B598D884-4B24-47AA-935B-F7C12B4B919A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DE9E2224-43DC-4FF0-8D09-9CA1AE12188D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74694DB4-A62E-4BC1-867C-918610E60E12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D9E55270-5851-4BCC-829D-ABE7BD5F4A30}"/>
                    </a:ext>
                  </a:extLst>
                </p:cNvPr>
                <p:cNvGrpSpPr/>
                <p:nvPr/>
              </p:nvGrpSpPr>
              <p:grpSpPr>
                <a:xfrm>
                  <a:off x="862300" y="5845953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FF8B0BD-5788-4BC9-AA55-CE1095062553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7" name="Oval 186">
                    <a:extLst>
                      <a:ext uri="{FF2B5EF4-FFF2-40B4-BE49-F238E27FC236}">
                        <a16:creationId xmlns:a16="http://schemas.microsoft.com/office/drawing/2014/main" id="{992C5275-CBFB-4724-A0D9-3EF6AE752CD1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B4ED77B6-B071-4880-916B-CC023BF7771E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AEE40A3D-BA85-48B3-8A94-5B1A7F709E7A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7323A94F-92AF-4CE6-A44E-F870002E2050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5AD8A60-CD65-457B-9E2D-50370C4CC843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42D7FC03-A2DA-4CE6-B406-70D1D3534DA9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3" name="Oval 192">
                    <a:extLst>
                      <a:ext uri="{FF2B5EF4-FFF2-40B4-BE49-F238E27FC236}">
                        <a16:creationId xmlns:a16="http://schemas.microsoft.com/office/drawing/2014/main" id="{E3310FC7-A2B7-405B-A6EF-38E47E256C09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0E761DD-826B-4A88-A42E-4FC6E6FF687C}"/>
                    </a:ext>
                  </a:extLst>
                </p:cNvPr>
                <p:cNvGrpSpPr/>
                <p:nvPr/>
              </p:nvGrpSpPr>
              <p:grpSpPr>
                <a:xfrm>
                  <a:off x="862300" y="4111257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B61A777C-CBDF-4546-9155-2FBD52CEE104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C540F2D-F9F6-41FF-9AED-E77C6DC9E043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96CA27F7-2801-4642-B32E-1F717B2625BA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8" name="Oval 197">
                    <a:extLst>
                      <a:ext uri="{FF2B5EF4-FFF2-40B4-BE49-F238E27FC236}">
                        <a16:creationId xmlns:a16="http://schemas.microsoft.com/office/drawing/2014/main" id="{D3AA5392-CE04-4728-91CB-441F0BE40933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69653E48-5451-4BCE-9C4F-AB68D0931BFF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D83C8F6D-32E0-4256-A69B-53CDCB4479B4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7A050368-D037-4F1A-B9FF-6DF95DBC362F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C52ACC8C-E26B-48A1-8614-E12687B5C64F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C24407E-1599-48D5-9532-8914938A858E}"/>
                    </a:ext>
                  </a:extLst>
                </p:cNvPr>
                <p:cNvGrpSpPr/>
                <p:nvPr/>
              </p:nvGrpSpPr>
              <p:grpSpPr>
                <a:xfrm>
                  <a:off x="862300" y="3764318"/>
                  <a:ext cx="3076359" cy="288710"/>
                  <a:chOff x="863600" y="3070440"/>
                  <a:chExt cx="3076359" cy="288710"/>
                </a:xfrm>
              </p:grpSpPr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26CCF266-B833-4A74-9183-D51237BA4519}"/>
                      </a:ext>
                    </a:extLst>
                  </p:cNvPr>
                  <p:cNvSpPr/>
                  <p:nvPr/>
                </p:nvSpPr>
                <p:spPr>
                  <a:xfrm>
                    <a:off x="86360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E7F7DECA-66AD-4B0A-89BD-5D17827CAF17}"/>
                      </a:ext>
                    </a:extLst>
                  </p:cNvPr>
                  <p:cNvSpPr/>
                  <p:nvPr/>
                </p:nvSpPr>
                <p:spPr>
                  <a:xfrm>
                    <a:off x="126183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BB5D878E-E2F2-4E49-A888-03ECD6349DCF}"/>
                      </a:ext>
                    </a:extLst>
                  </p:cNvPr>
                  <p:cNvSpPr/>
                  <p:nvPr/>
                </p:nvSpPr>
                <p:spPr>
                  <a:xfrm>
                    <a:off x="1660072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147D93C8-85C6-4923-8926-93DFE37B7362}"/>
                      </a:ext>
                    </a:extLst>
                  </p:cNvPr>
                  <p:cNvSpPr/>
                  <p:nvPr/>
                </p:nvSpPr>
                <p:spPr>
                  <a:xfrm>
                    <a:off x="2058308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03518A2B-08C0-4852-A44D-6D97D8D35E5E}"/>
                      </a:ext>
                    </a:extLst>
                  </p:cNvPr>
                  <p:cNvSpPr/>
                  <p:nvPr/>
                </p:nvSpPr>
                <p:spPr>
                  <a:xfrm>
                    <a:off x="2456544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E654D8A-E904-48E1-BB8F-80948DFC6C1C}"/>
                      </a:ext>
                    </a:extLst>
                  </p:cNvPr>
                  <p:cNvSpPr/>
                  <p:nvPr/>
                </p:nvSpPr>
                <p:spPr>
                  <a:xfrm>
                    <a:off x="2854780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4286FB46-578B-4205-82EC-747E3817049A}"/>
                      </a:ext>
                    </a:extLst>
                  </p:cNvPr>
                  <p:cNvSpPr/>
                  <p:nvPr/>
                </p:nvSpPr>
                <p:spPr>
                  <a:xfrm>
                    <a:off x="3253016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3CE754AA-5DDF-4A35-B99E-4318C18BAE14}"/>
                      </a:ext>
                    </a:extLst>
                  </p:cNvPr>
                  <p:cNvSpPr/>
                  <p:nvPr/>
                </p:nvSpPr>
                <p:spPr>
                  <a:xfrm>
                    <a:off x="3651249" y="3070440"/>
                    <a:ext cx="288710" cy="288710"/>
                  </a:xfrm>
                  <a:prstGeom prst="ellipse">
                    <a:avLst/>
                  </a:prstGeom>
                  <a:noFill/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A3E51E3-EC7E-415E-8153-2424F76A547A}"/>
                </a:ext>
              </a:extLst>
            </p:cNvPr>
            <p:cNvGrpSpPr/>
            <p:nvPr/>
          </p:nvGrpSpPr>
          <p:grpSpPr>
            <a:xfrm>
              <a:off x="4887391" y="2955525"/>
              <a:ext cx="787941" cy="2971801"/>
              <a:chOff x="4831972" y="2820531"/>
              <a:chExt cx="787941" cy="2971801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954DC6A-48A5-4C1B-98D0-64B90C13F1F0}"/>
                  </a:ext>
                </a:extLst>
              </p:cNvPr>
              <p:cNvSpPr/>
              <p:nvPr/>
            </p:nvSpPr>
            <p:spPr>
              <a:xfrm>
                <a:off x="4831972" y="2820531"/>
                <a:ext cx="787941" cy="2971801"/>
              </a:xfrm>
              <a:prstGeom prst="roundRect">
                <a:avLst/>
              </a:prstGeom>
              <a:solidFill>
                <a:schemeClr val="tx2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62C2C0D9-A5BF-4C45-B5FD-29BD211E30AE}"/>
                  </a:ext>
                </a:extLst>
              </p:cNvPr>
              <p:cNvGrpSpPr/>
              <p:nvPr/>
            </p:nvGrpSpPr>
            <p:grpSpPr>
              <a:xfrm>
                <a:off x="4929249" y="2891327"/>
                <a:ext cx="603115" cy="2827506"/>
                <a:chOff x="6342434" y="2660514"/>
                <a:chExt cx="603115" cy="28275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AFBC2CFD-B640-4556-B44B-1A175C7FA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D3B1AF20-D617-4E7E-9857-B35D4340F66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2660514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685D835C-0184-4456-815D-EE34C8375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83D61889-55A4-4F81-8A07-5E7EFA172E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3371007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7AF74324-7A7A-4E29-A0BF-1726A41029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42434" y="4884905"/>
                      <a:ext cx="603115" cy="603115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39E3447D-9AD7-4CD5-BD5B-9C9FEABC55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6474804" y="4199523"/>
                      <a:ext cx="479825" cy="42895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15C5BD4-1BD3-47FF-A02F-5EBC15118516}"/>
                </a:ext>
              </a:extLst>
            </p:cNvPr>
            <p:cNvCxnSpPr>
              <a:cxnSpLocks/>
            </p:cNvCxnSpPr>
            <p:nvPr/>
          </p:nvCxnSpPr>
          <p:spPr>
            <a:xfrm>
              <a:off x="2192582" y="2825134"/>
              <a:ext cx="2694809" cy="3337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BCC65A1B-F8A8-4201-9408-202BF552C12B}"/>
                </a:ext>
              </a:extLst>
            </p:cNvPr>
            <p:cNvCxnSpPr>
              <a:cxnSpLocks/>
            </p:cNvCxnSpPr>
            <p:nvPr/>
          </p:nvCxnSpPr>
          <p:spPr>
            <a:xfrm>
              <a:off x="2037147" y="2955525"/>
              <a:ext cx="2850244" cy="2401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3025127B-89E8-49AC-946B-EFC80F44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613" y="3062288"/>
              <a:ext cx="3034778" cy="1809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8201246-8E4A-47E2-A23F-CFB021D1866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213" y="3158836"/>
              <a:ext cx="3187178" cy="119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1EE2E24-F21D-4AC3-B12D-EBEA1A994AB1}"/>
                </a:ext>
              </a:extLst>
            </p:cNvPr>
            <p:cNvCxnSpPr>
              <a:cxnSpLocks/>
            </p:cNvCxnSpPr>
            <p:nvPr/>
          </p:nvCxnSpPr>
          <p:spPr>
            <a:xfrm>
              <a:off x="1528763" y="3262313"/>
              <a:ext cx="3352800" cy="523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A1F13E5-AF6E-4C95-883E-BF993FEF6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2075" y="3333109"/>
              <a:ext cx="3519488" cy="29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0ED3488-914C-4025-B12B-64968F7A8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150" y="3362325"/>
              <a:ext cx="3681413" cy="109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942C151A-A2AB-4EF1-AA48-7E83315BE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938" y="3362325"/>
              <a:ext cx="3857625" cy="2170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351E4D5-58D0-4B67-A30C-E9FBF7C5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82" y="3377640"/>
              <a:ext cx="2674098" cy="19468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484B8DF9-14CF-4A56-BFD8-46155F4B7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00" y="3429755"/>
              <a:ext cx="2847380" cy="20042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65C30D6E-822E-4722-8C99-6924CADE8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850" y="3502473"/>
              <a:ext cx="3018830" cy="20410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E35A500-7519-436B-AECF-731790E92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5450" y="3546733"/>
              <a:ext cx="3171230" cy="2087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052A5F8C-9FD2-414E-A121-55AB1BA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3525" y="3595688"/>
              <a:ext cx="3328988" cy="2143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D3C1E0D6-B413-467A-BE01-83CC7C425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7788" y="3629025"/>
              <a:ext cx="3524250" cy="22240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5EA34464-161C-401A-9823-CDEEBEA9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88" y="3667125"/>
              <a:ext cx="3681412" cy="22812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2FBD56DA-E32B-4658-95D2-8F6AF8BE2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225" y="3700463"/>
              <a:ext cx="3838575" cy="2347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/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F755630C-E4E7-44AA-A8A0-F21197DA9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51595" y="3742844"/>
                  <a:ext cx="395272" cy="46195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3371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Hubel, D. H., &amp; Wiesel, T. N. (1962). Receptive fields, binocular interaction and functional architecture in the cat’s visual cortex. The Journal of Physiology. </a:t>
            </a:r>
            <a:r>
              <a:rPr lang="en-US" sz="1200" dirty="0">
                <a:hlinkClick r:id="rId3"/>
              </a:rPr>
              <a:t>https://doi.org/10.1113/jphysiol.1962.sp006837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LeCun</a:t>
            </a:r>
            <a:r>
              <a:rPr lang="en-US" sz="1200" dirty="0"/>
              <a:t>, Y., </a:t>
            </a:r>
            <a:r>
              <a:rPr lang="en-US" sz="1200" dirty="0" err="1"/>
              <a:t>Bottou</a:t>
            </a:r>
            <a:r>
              <a:rPr lang="en-US" sz="1200" dirty="0"/>
              <a:t>, L., </a:t>
            </a:r>
            <a:r>
              <a:rPr lang="en-US" sz="1200" dirty="0" err="1"/>
              <a:t>Bengio</a:t>
            </a:r>
            <a:r>
              <a:rPr lang="en-US" sz="1200" dirty="0"/>
              <a:t>, Y., &amp; Haffner, P. (1998). Gradient-based learning applied to document recognition. Proceedings of the IEEE, 86(11), 2278–2323. </a:t>
            </a:r>
            <a:r>
              <a:rPr lang="en-US" sz="1200" dirty="0">
                <a:hlinkClick r:id="rId4"/>
              </a:rPr>
              <a:t>https://doi.org/10.1109/5.726791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Dumoulin, V., &amp; </a:t>
            </a:r>
            <a:r>
              <a:rPr lang="en-US" sz="1200" dirty="0" err="1"/>
              <a:t>Visin</a:t>
            </a:r>
            <a:r>
              <a:rPr lang="en-US" sz="1200" dirty="0"/>
              <a:t>, F. (2016). A guide to convolution arithmetic for deep learning. </a:t>
            </a:r>
            <a:r>
              <a:rPr lang="en-US" sz="1200" dirty="0">
                <a:hlinkClick r:id="rId5"/>
              </a:rPr>
              <a:t>http://arxiv.org/abs/1603.07285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I., &amp; Hinton, G. E. (2012). ImageNet Classification with Deep Convolutional Neural Networks. Advances In Neural Information Processing Systems. </a:t>
            </a:r>
            <a:r>
              <a:rPr lang="en-US" sz="1200" dirty="0">
                <a:hlinkClick r:id="rId6"/>
              </a:rPr>
              <a:t>https://doi.org/http://dx.doi.org/10.1016/j.protcy.2014.09.007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Simonyan</a:t>
            </a:r>
            <a:r>
              <a:rPr lang="en-US" sz="1200" dirty="0"/>
              <a:t>, K., &amp; Zisserman, A. (2015, September 4). Very deep convolutional networks for large-scale image recognition. International Conference on Learning Representations. </a:t>
            </a:r>
            <a:r>
              <a:rPr lang="en-US" sz="1200" dirty="0">
                <a:hlinkClick r:id="rId7"/>
              </a:rPr>
              <a:t>http://www.robots.ox.ac.uk/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Szegedy</a:t>
            </a:r>
            <a:r>
              <a:rPr lang="en-US" sz="1200" dirty="0"/>
              <a:t>, C., Liu, W., Jia, Y., </a:t>
            </a:r>
            <a:r>
              <a:rPr lang="en-US" sz="1200" dirty="0" err="1"/>
              <a:t>Sermanet</a:t>
            </a:r>
            <a:r>
              <a:rPr lang="en-US" sz="1200" dirty="0"/>
              <a:t>, P., Reed, S., </a:t>
            </a:r>
            <a:r>
              <a:rPr lang="en-US" sz="1200" dirty="0" err="1"/>
              <a:t>Anguelov</a:t>
            </a:r>
            <a:r>
              <a:rPr lang="en-US" sz="1200" dirty="0"/>
              <a:t>, D., Erhan, D., </a:t>
            </a:r>
            <a:r>
              <a:rPr lang="en-US" sz="1200" dirty="0" err="1"/>
              <a:t>Vanhoucke</a:t>
            </a:r>
            <a:r>
              <a:rPr lang="en-US" sz="1200" dirty="0"/>
              <a:t>, V., &amp; </a:t>
            </a:r>
            <a:r>
              <a:rPr lang="en-US" sz="1200" dirty="0" err="1"/>
              <a:t>Rabinovich</a:t>
            </a:r>
            <a:r>
              <a:rPr lang="en-US" sz="1200" dirty="0"/>
              <a:t>, A. (2015). Going deeper with convolutions. Proceedings of the IEEE Computer Society Conference on Computer Vision and Pattern Recognition, 07-12-June, 1–9. </a:t>
            </a:r>
            <a:r>
              <a:rPr lang="en-US" sz="1200" dirty="0">
                <a:hlinkClick r:id="rId8"/>
              </a:rPr>
              <a:t>https://doi.org/10.1109/CVPR.2015.7298594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/>
              <a:t>He, K., Zhang, X., Ren, S., &amp; Sun, J. (2016). Deep residual learning for image recognition. IEEE Computer Society Conference on Computer Vision and Pattern Recognition, 2016-Decem, 770–778. </a:t>
            </a:r>
            <a:r>
              <a:rPr lang="en-US" sz="1200" dirty="0">
                <a:hlinkClick r:id="rId9"/>
              </a:rPr>
              <a:t>https://doi.org/10.1109/CVPR.2016.90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Ciresan</a:t>
            </a:r>
            <a:r>
              <a:rPr lang="en-US" sz="1200" dirty="0"/>
              <a:t>, D. C., Giusti, A., Gambardella, M., L., &amp; </a:t>
            </a:r>
            <a:r>
              <a:rPr lang="en-US" sz="1200" dirty="0" err="1"/>
              <a:t>Schmidhuber</a:t>
            </a:r>
            <a:r>
              <a:rPr lang="en-US" sz="1200" dirty="0"/>
              <a:t>, J. (2012). Deep Neural Networks Segment Neuronal Membranes in Electron Microscopy Images. NIPS, 1–9.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Shelhamer</a:t>
            </a:r>
            <a:r>
              <a:rPr lang="en-US" sz="1200" dirty="0"/>
              <a:t>, E., Long, J., &amp; Darrell, T. (2017). Fully Convolutional Networks for Semantic Segmentation. IEEE Transactions on Pattern Analysis and Machine Intelligence. </a:t>
            </a:r>
            <a:r>
              <a:rPr lang="en-US" sz="1200" dirty="0">
                <a:hlinkClick r:id="rId10"/>
              </a:rPr>
              <a:t>https://doi.org/10.1109/TPAMI.2016.2572683</a:t>
            </a:r>
            <a:r>
              <a:rPr lang="en-US" sz="1200" dirty="0"/>
              <a:t> </a:t>
            </a:r>
          </a:p>
          <a:p>
            <a:pPr lvl="0" indent="-355600">
              <a:spcBef>
                <a:spcPts val="600"/>
              </a:spcBef>
              <a:buSzPts val="2000"/>
            </a:pPr>
            <a:r>
              <a:rPr lang="en-US" sz="1200" dirty="0" err="1"/>
              <a:t>Ronneberger</a:t>
            </a:r>
            <a:r>
              <a:rPr lang="en-US" sz="1200" dirty="0"/>
              <a:t>, O., Fischer, P., &amp; </a:t>
            </a:r>
            <a:r>
              <a:rPr lang="en-US" sz="1200" dirty="0" err="1"/>
              <a:t>Brox</a:t>
            </a:r>
            <a:r>
              <a:rPr lang="en-US" sz="1200" dirty="0"/>
              <a:t>, T. (2015). U-Net: Convolutional Networks for Biomedical Image Segmentation. Medical Image Computing and Computer-Assisted Intervention -- MICCAI 2015, 234–241. </a:t>
            </a:r>
            <a:r>
              <a:rPr lang="en-US" sz="1200" dirty="0">
                <a:hlinkClick r:id="rId11"/>
              </a:rPr>
              <a:t>https://doi.org/10.1007/978-3-319-24574-4_28</a:t>
            </a:r>
            <a:r>
              <a:rPr lang="en-US" sz="1200" dirty="0"/>
              <a:t> </a:t>
            </a:r>
          </a:p>
          <a:p>
            <a:pPr lvl="0" indent="-355600">
              <a:buSzPts val="2000"/>
            </a:pPr>
            <a:endParaRPr sz="1100" dirty="0"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60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3575-363B-4FEC-877D-6118D731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4DB9-4A5E-49B2-B37E-539B04CE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2000" dirty="0"/>
              <a:t>Convolutional neural network (CNN): </a:t>
            </a:r>
          </a:p>
          <a:p>
            <a:r>
              <a:rPr lang="en-US" sz="2000" dirty="0"/>
              <a:t>Designed for fixed-size, grid-structured data</a:t>
            </a:r>
          </a:p>
          <a:p>
            <a:pPr lvl="1"/>
            <a:r>
              <a:rPr lang="en-US" sz="1800" dirty="0"/>
              <a:t>Image (2D, 3D, …)</a:t>
            </a:r>
          </a:p>
          <a:p>
            <a:pPr lvl="1"/>
            <a:r>
              <a:rPr lang="en-US" sz="1800" dirty="0"/>
              <a:t>Audio</a:t>
            </a:r>
          </a:p>
          <a:p>
            <a:pPr lvl="1"/>
            <a:r>
              <a:rPr lang="en-US" sz="1800" dirty="0"/>
              <a:t>Time-series</a:t>
            </a:r>
          </a:p>
          <a:p>
            <a:pPr lvl="1"/>
            <a:r>
              <a:rPr lang="en-US" sz="1800" dirty="0"/>
              <a:t>…</a:t>
            </a:r>
          </a:p>
          <a:p>
            <a:r>
              <a:rPr lang="en-US" sz="2000" dirty="0"/>
              <a:t>Exploit natural properties in these data: </a:t>
            </a:r>
          </a:p>
          <a:p>
            <a:pPr lvl="1"/>
            <a:r>
              <a:rPr lang="en-US" sz="1800" dirty="0"/>
              <a:t>Shift invariance</a:t>
            </a:r>
          </a:p>
          <a:p>
            <a:pPr lvl="1"/>
            <a:r>
              <a:rPr lang="en-US" sz="1800" dirty="0"/>
              <a:t>Weight sharing</a:t>
            </a:r>
          </a:p>
          <a:p>
            <a:pPr lvl="1"/>
            <a:r>
              <a:rPr lang="en-US" sz="1800" dirty="0"/>
              <a:t>Pooling</a:t>
            </a:r>
          </a:p>
          <a:p>
            <a:r>
              <a:rPr lang="en-US" sz="2000" dirty="0"/>
              <a:t>Inspired by biological processes (Hubel &amp; Wiesel, 1962)</a:t>
            </a:r>
          </a:p>
          <a:p>
            <a:r>
              <a:rPr lang="en-US" sz="2000" dirty="0"/>
              <a:t>Work of </a:t>
            </a:r>
            <a:r>
              <a:rPr lang="en-US" sz="2000" dirty="0" err="1"/>
              <a:t>LeCun</a:t>
            </a:r>
            <a:r>
              <a:rPr lang="en-US" sz="2000" dirty="0"/>
              <a:t> et.al., 1998 initiated a massive research switch towards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B911F-F70F-45DB-8465-EDB645AB6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D2F10-D184-481C-B087-F997BE9F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0" y="3521635"/>
            <a:ext cx="5715000" cy="15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4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Convolution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3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5AC79-200C-42D6-9AD6-AD572B0D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</p:spPr>
            <p:txBody>
              <a:bodyPr/>
              <a:lstStyle/>
              <a:p>
                <a:pPr marL="50800" indent="0">
                  <a:buNone/>
                </a:pPr>
                <a:r>
                  <a:rPr lang="en-US" sz="2400" dirty="0"/>
                  <a:t>A convolution operation consists of a convolution kernel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that slides over the grid and applies weighted averaging</a:t>
                </a:r>
              </a:p>
              <a:p>
                <a:r>
                  <a:rPr lang="en-US" sz="2400" dirty="0"/>
                  <a:t>In 1D: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In 2D: 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9E1E389B-CBFA-46A9-AAC5-8B2FDD4A3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41787"/>
                <a:ext cx="6214353" cy="4274256"/>
              </a:xfrm>
              <a:blipFill>
                <a:blip r:embed="rId2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E1A704-2FCA-4CB7-85A8-51337128BFDF}"/>
              </a:ext>
            </a:extLst>
          </p:cNvPr>
          <p:cNvSpPr txBox="1"/>
          <p:nvPr/>
        </p:nvSpPr>
        <p:spPr>
          <a:xfrm>
            <a:off x="5638800" y="363855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https://miro.medium.com/max/395/1*1okwhewf5KCtIPaFib4XaA.gif">
            <a:extLst>
              <a:ext uri="{FF2B5EF4-FFF2-40B4-BE49-F238E27FC236}">
                <a16:creationId xmlns:a16="http://schemas.microsoft.com/office/drawing/2014/main" id="{2CE8EA90-0DED-44B8-A1AD-B4FC5EE783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841787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/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E2E55A-1CE0-416E-A548-2186154D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5462504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/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348EBD-4461-4904-B7CE-D2DA3A393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955" y="2180607"/>
                <a:ext cx="80201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/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64A1B8-460A-4827-ABDD-D06E1B664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968" y="3978915"/>
                <a:ext cx="41710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9EB8EB-4F9A-41FD-9288-09AC603DB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58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2445</Words>
  <Application>Microsoft Office PowerPoint</Application>
  <PresentationFormat>Widescreen</PresentationFormat>
  <Paragraphs>702</Paragraphs>
  <Slides>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Wingdings</vt:lpstr>
      <vt:lpstr>Corbel</vt:lpstr>
      <vt:lpstr>Cambria Math</vt:lpstr>
      <vt:lpstr>Arial</vt:lpstr>
      <vt:lpstr>Calibri</vt:lpstr>
      <vt:lpstr>VIB_templates</vt:lpstr>
      <vt:lpstr>Deep Learning for Biology</vt:lpstr>
      <vt:lpstr>Convolutional Neural Networks</vt:lpstr>
      <vt:lpstr>Overview</vt:lpstr>
      <vt:lpstr>Introduction</vt:lpstr>
      <vt:lpstr>Introduction</vt:lpstr>
      <vt:lpstr>Introduction</vt:lpstr>
      <vt:lpstr>Introduction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Convolutional Neural Networks for Classification</vt:lpstr>
      <vt:lpstr>Convolutional neural network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neural network</vt:lpstr>
      <vt:lpstr>Pooling layer</vt:lpstr>
      <vt:lpstr>Pooling layer</vt:lpstr>
      <vt:lpstr>Pooling layer</vt:lpstr>
      <vt:lpstr>Pooling layer</vt:lpstr>
      <vt:lpstr>Pooling layer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Summary</vt:lpstr>
      <vt:lpstr>Exercises</vt:lpstr>
      <vt:lpstr>Exercises</vt:lpstr>
      <vt:lpstr>Convolutional Neural Networks for Segmentation</vt:lpstr>
      <vt:lpstr>Semantic segmentation</vt:lpstr>
      <vt:lpstr>ISBI challenge 2012</vt:lpstr>
      <vt:lpstr>ISBI challenge 2012</vt:lpstr>
      <vt:lpstr>ISBI challenge 2012</vt:lpstr>
      <vt:lpstr>Pixel classification</vt:lpstr>
      <vt:lpstr>Fully convolutional networks</vt:lpstr>
      <vt:lpstr>Pascal VOC 2012</vt:lpstr>
      <vt:lpstr>Pascal VOC</vt:lpstr>
      <vt:lpstr>U-Net</vt:lpstr>
      <vt:lpstr>U-Net</vt:lpstr>
      <vt:lpstr>Summary</vt:lpstr>
      <vt:lpstr>Exercises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dc:creator>Joris Roels</dc:creator>
  <cp:lastModifiedBy>Joris Roels</cp:lastModifiedBy>
  <cp:revision>80</cp:revision>
  <dcterms:modified xsi:type="dcterms:W3CDTF">2020-12-16T16:20:45Z</dcterms:modified>
</cp:coreProperties>
</file>